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0" r:id="rId5"/>
    <p:sldId id="269" r:id="rId6"/>
    <p:sldId id="258" r:id="rId7"/>
    <p:sldId id="277" r:id="rId8"/>
    <p:sldId id="278" r:id="rId9"/>
    <p:sldId id="279" r:id="rId10"/>
    <p:sldId id="280" r:id="rId11"/>
    <p:sldId id="271" r:id="rId12"/>
    <p:sldId id="284" r:id="rId13"/>
    <p:sldId id="281" r:id="rId14"/>
    <p:sldId id="282" r:id="rId15"/>
    <p:sldId id="283" r:id="rId16"/>
    <p:sldId id="285" r:id="rId17"/>
    <p:sldId id="286" r:id="rId18"/>
    <p:sldId id="287" r:id="rId19"/>
    <p:sldId id="288" r:id="rId20"/>
    <p:sldId id="289" r:id="rId21"/>
    <p:sldId id="290" r:id="rId22"/>
    <p:sldId id="291" r:id="rId23"/>
    <p:sldId id="292" r:id="rId24"/>
    <p:sldId id="294" r:id="rId25"/>
    <p:sldId id="293" r:id="rId26"/>
    <p:sldId id="296" r:id="rId27"/>
    <p:sldId id="295" r:id="rId28"/>
    <p:sldId id="268" r:id="rId29"/>
    <p:sldId id="264" r:id="rId30"/>
    <p:sldId id="270" r:id="rId31"/>
    <p:sldId id="273" r:id="rId32"/>
    <p:sldId id="274" r:id="rId33"/>
    <p:sldId id="275" r:id="rId34"/>
    <p:sldId id="276" r:id="rId3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70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Uploading a Sketch</a:t>
            </a:r>
            <a:endParaRPr lang="en-US" sz="3200" dirty="0"/>
          </a:p>
        </p:txBody>
      </p:sp>
      <p:sp>
        <p:nvSpPr>
          <p:cNvPr id="3" name="Content Placeholder 2"/>
          <p:cNvSpPr>
            <a:spLocks noGrp="1"/>
          </p:cNvSpPr>
          <p:nvPr>
            <p:ph idx="1"/>
          </p:nvPr>
        </p:nvSpPr>
        <p:spPr>
          <a:xfrm>
            <a:off x="152400" y="1143000"/>
            <a:ext cx="3429000" cy="5562600"/>
          </a:xfrm>
        </p:spPr>
        <p:txBody>
          <a:bodyPr>
            <a:normAutofit fontScale="92500"/>
          </a:bodyPr>
          <a:lstStyle/>
          <a:p>
            <a:r>
              <a:rPr lang="en-US" sz="2400" b="1" dirty="0" smtClean="0">
                <a:solidFill>
                  <a:srgbClr val="FFFF00"/>
                </a:solidFill>
              </a:rPr>
              <a:t>Ensure you have selected the correct port for your currently plugged in board</a:t>
            </a:r>
          </a:p>
          <a:p>
            <a:r>
              <a:rPr lang="en-US" sz="2400" dirty="0" smtClean="0"/>
              <a:t>NOW click on the “UPLOAD” arrow icon</a:t>
            </a:r>
          </a:p>
          <a:p>
            <a:r>
              <a:rPr lang="en-US" sz="2400" dirty="0" smtClean="0"/>
              <a:t>Once upload is finished, the sketch will immediately run</a:t>
            </a:r>
          </a:p>
          <a:p>
            <a:r>
              <a:rPr lang="en-US" sz="2400" dirty="0" smtClean="0"/>
              <a:t>You should a message scroll on your displays</a:t>
            </a:r>
          </a:p>
          <a:p>
            <a:r>
              <a:rPr lang="en-US" sz="2400" dirty="0" smtClean="0"/>
              <a:t>As </a:t>
            </a:r>
            <a:r>
              <a:rPr lang="en-US" sz="2400" dirty="0"/>
              <a:t>before, feel free to change the text message if you want</a:t>
            </a:r>
          </a:p>
          <a:p>
            <a:endParaRPr lang="en-US" sz="24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518160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rot="16200000">
            <a:off x="7867650" y="4781550"/>
            <a:ext cx="800100" cy="5334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48099" y="1295400"/>
            <a:ext cx="609601" cy="60960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3752850" y="2076450"/>
            <a:ext cx="800100" cy="533400"/>
          </a:xfrm>
          <a:prstGeom prst="rightArrow">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347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Arduino IDE Compile Sequence</a:t>
            </a:r>
            <a:endParaRPr lang="en-US" sz="3200" dirty="0"/>
          </a:p>
        </p:txBody>
      </p:sp>
      <p:sp>
        <p:nvSpPr>
          <p:cNvPr id="5" name="Content Placeholder 2"/>
          <p:cNvSpPr txBox="1">
            <a:spLocks/>
          </p:cNvSpPr>
          <p:nvPr/>
        </p:nvSpPr>
        <p:spPr>
          <a:xfrm>
            <a:off x="457200" y="1447800"/>
            <a:ext cx="6096000" cy="5105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t>Before your sketch can be uploaded, it must be </a:t>
            </a:r>
            <a:r>
              <a:rPr lang="en-US" b="1" i="1" dirty="0" smtClean="0"/>
              <a:t>compiled</a:t>
            </a:r>
            <a:r>
              <a:rPr lang="en-US" b="1" dirty="0" smtClean="0"/>
              <a:t> into a machine language file which the microcontroller can understand and execute. There are several steps involved in the compilation process; these can vary by </a:t>
            </a:r>
            <a:r>
              <a:rPr lang="en-US" b="1" dirty="0" err="1" smtClean="0"/>
              <a:t>langauge</a:t>
            </a:r>
            <a:r>
              <a:rPr lang="en-US" b="1" dirty="0" smtClean="0"/>
              <a:t> and/or IDE, but at left is the compiler flow for the Arduino IDE</a:t>
            </a:r>
          </a:p>
        </p:txBody>
      </p:sp>
      <p:pic>
        <p:nvPicPr>
          <p:cNvPr id="1026" name="Picture 2" descr="arduino preprocess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379" y="1066800"/>
            <a:ext cx="1887051" cy="565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020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More About The Preprocessor</a:t>
            </a:r>
            <a:endParaRPr lang="en-US" sz="3200" dirty="0"/>
          </a:p>
        </p:txBody>
      </p:sp>
      <p:sp>
        <p:nvSpPr>
          <p:cNvPr id="3" name="Content Placeholder 2"/>
          <p:cNvSpPr>
            <a:spLocks noGrp="1"/>
          </p:cNvSpPr>
          <p:nvPr>
            <p:ph idx="1"/>
          </p:nvPr>
        </p:nvSpPr>
        <p:spPr>
          <a:xfrm>
            <a:off x="457200" y="2133600"/>
            <a:ext cx="7848600" cy="4419600"/>
          </a:xfrm>
        </p:spPr>
        <p:txBody>
          <a:bodyPr>
            <a:normAutofit/>
          </a:bodyPr>
          <a:lstStyle/>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a:t>
            </a:r>
            <a:r>
              <a:rPr lang="en-US" sz="1800" dirty="0" smtClean="0"/>
              <a:t> and </a:t>
            </a:r>
            <a:r>
              <a:rPr lang="en-US" sz="1800" dirty="0" smtClean="0">
                <a:solidFill>
                  <a:srgbClr val="FFFF00"/>
                </a:solidFill>
                <a:latin typeface="Consolas" panose="020B0609020204030204" pitchFamily="49" charset="0"/>
                <a:cs typeface="Consolas" panose="020B0609020204030204" pitchFamily="49" charset="0"/>
              </a:rPr>
              <a:t>*/</a:t>
            </a:r>
            <a:r>
              <a:rPr lang="en-US" sz="1800" dirty="0" smtClean="0"/>
              <a:t>  –  Any text between these comment </a:t>
            </a:r>
            <a:r>
              <a:rPr lang="en-US" sz="1800" dirty="0" err="1" smtClean="0"/>
              <a:t>delimeters</a:t>
            </a:r>
            <a:r>
              <a:rPr lang="en-US" sz="1800" dirty="0" smtClean="0"/>
              <a:t> is removed along with the </a:t>
            </a:r>
            <a:r>
              <a:rPr lang="en-US" sz="1800" dirty="0" err="1" smtClean="0"/>
              <a:t>delimeters</a:t>
            </a:r>
            <a:endParaRPr lang="en-US" sz="1800" dirty="0" smtClean="0"/>
          </a:p>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a:t>
            </a:r>
            <a:r>
              <a:rPr lang="en-US" sz="1800" dirty="0" smtClean="0"/>
              <a:t>  –  Any text following this comment </a:t>
            </a:r>
            <a:r>
              <a:rPr lang="en-US" sz="1800" dirty="0" err="1" smtClean="0"/>
              <a:t>delimeter</a:t>
            </a:r>
            <a:r>
              <a:rPr lang="en-US" sz="1800" dirty="0" smtClean="0"/>
              <a:t> before another preprocessor directive or code statement is removed</a:t>
            </a:r>
          </a:p>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#include </a:t>
            </a:r>
            <a:r>
              <a:rPr lang="en-US" sz="1800" dirty="0" smtClean="0"/>
              <a:t>– specifies a file with additional code that should be directly included/incorporated into the sketch at the location where the #include occurs</a:t>
            </a:r>
          </a:p>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#define </a:t>
            </a:r>
            <a:r>
              <a:rPr lang="en-US" sz="1800" dirty="0" smtClean="0"/>
              <a:t>– Specifies a keyword variable which will be substituted for it’s defined text wherever it occurs throughout the code</a:t>
            </a:r>
          </a:p>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ifdef</a:t>
            </a:r>
            <a:r>
              <a:rPr lang="en-US" sz="1800" dirty="0" smtClean="0">
                <a:solidFill>
                  <a:srgbClr val="FFFF00"/>
                </a:solidFill>
                <a:latin typeface="Consolas" panose="020B0609020204030204" pitchFamily="49" charset="0"/>
                <a:cs typeface="Consolas" panose="020B0609020204030204" pitchFamily="49" charset="0"/>
              </a:rPr>
              <a:t> </a:t>
            </a:r>
            <a:r>
              <a:rPr lang="en-US" sz="1800" dirty="0" smtClean="0"/>
              <a:t>– Executes conditional code if the specified keyword variable </a:t>
            </a:r>
            <a:r>
              <a:rPr lang="en-US" sz="1800" i="1" dirty="0" smtClean="0"/>
              <a:t>has </a:t>
            </a:r>
            <a:r>
              <a:rPr lang="en-US" sz="1800" dirty="0" smtClean="0"/>
              <a:t>been defined</a:t>
            </a:r>
          </a:p>
          <a:p>
            <a:pPr>
              <a:spcBef>
                <a:spcPts val="1200"/>
              </a:spcBef>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ifndef</a:t>
            </a:r>
            <a:r>
              <a:rPr lang="en-US" sz="1800" dirty="0" smtClean="0"/>
              <a:t> – Executes conditional code if the specified keyboard variable </a:t>
            </a:r>
            <a:r>
              <a:rPr lang="en-US" sz="1800" i="1" dirty="0" smtClean="0"/>
              <a:t>has not </a:t>
            </a:r>
            <a:r>
              <a:rPr lang="en-US" sz="1800" dirty="0" smtClean="0"/>
              <a:t>been defined</a:t>
            </a:r>
          </a:p>
          <a:p>
            <a:pPr marL="0" indent="0">
              <a:buNone/>
            </a:pPr>
            <a:endParaRPr lang="en-US" sz="1800" dirty="0"/>
          </a:p>
        </p:txBody>
      </p:sp>
      <p:sp>
        <p:nvSpPr>
          <p:cNvPr id="5" name="Content Placeholder 2"/>
          <p:cNvSpPr txBox="1">
            <a:spLocks/>
          </p:cNvSpPr>
          <p:nvPr/>
        </p:nvSpPr>
        <p:spPr>
          <a:xfrm>
            <a:off x="457200" y="1219200"/>
            <a:ext cx="8229600" cy="91440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t>Before the C/C++ code of a sketch is compiled into machine code, a preprocessor is run over the code. The preprocessor reads certain directives which are used to transform the sketch code.</a:t>
            </a:r>
          </a:p>
        </p:txBody>
      </p:sp>
    </p:spTree>
    <p:extLst>
      <p:ext uri="{BB962C8B-B14F-4D97-AF65-F5344CB8AC3E}">
        <p14:creationId xmlns:p14="http://schemas.microsoft.com/office/powerpoint/2010/main" val="350048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The #include directive</a:t>
            </a:r>
            <a:endParaRPr lang="en-US" sz="3200" dirty="0"/>
          </a:p>
        </p:txBody>
      </p:sp>
      <p:sp>
        <p:nvSpPr>
          <p:cNvPr id="3" name="Content Placeholder 2"/>
          <p:cNvSpPr>
            <a:spLocks noGrp="1"/>
          </p:cNvSpPr>
          <p:nvPr>
            <p:ph idx="1"/>
          </p:nvPr>
        </p:nvSpPr>
        <p:spPr>
          <a:xfrm>
            <a:off x="457200" y="2133600"/>
            <a:ext cx="7848600" cy="4419600"/>
          </a:xfrm>
        </p:spPr>
        <p:txBody>
          <a:bodyPr>
            <a:normAutofit/>
          </a:bodyPr>
          <a:lstStyle/>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#include “</a:t>
            </a:r>
            <a:r>
              <a:rPr lang="en-US" sz="1800" dirty="0" err="1" smtClean="0">
                <a:solidFill>
                  <a:srgbClr val="FFFF00"/>
                </a:solidFill>
                <a:latin typeface="Consolas" panose="020B0609020204030204" pitchFamily="49" charset="0"/>
                <a:cs typeface="Consolas" panose="020B0609020204030204" pitchFamily="49" charset="0"/>
              </a:rPr>
              <a:t>somefile.ino</a:t>
            </a:r>
            <a:r>
              <a:rPr lang="en-US" sz="1800" dirty="0" smtClean="0">
                <a:solidFill>
                  <a:srgbClr val="FFFF00"/>
                </a:solidFill>
                <a:latin typeface="Consolas" panose="020B0609020204030204" pitchFamily="49" charset="0"/>
                <a:cs typeface="Consolas" panose="020B0609020204030204" pitchFamily="49" charset="0"/>
              </a:rPr>
              <a:t>”</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t>Path specifier usage - includes a file from the same directory, or absolute directory path, as the sketch containing the directive</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#include &lt;</a:t>
            </a:r>
            <a:r>
              <a:rPr lang="en-US" sz="1800" dirty="0" err="1" smtClean="0">
                <a:solidFill>
                  <a:srgbClr val="FFFF00"/>
                </a:solidFill>
                <a:latin typeface="Consolas" panose="020B0609020204030204" pitchFamily="49" charset="0"/>
                <a:cs typeface="Consolas" panose="020B0609020204030204" pitchFamily="49" charset="0"/>
              </a:rPr>
              <a:t>foo.h</a:t>
            </a:r>
            <a:r>
              <a:rPr lang="en-US" sz="1800" dirty="0">
                <a:solidFill>
                  <a:srgbClr val="FFFF00"/>
                </a:solidFill>
                <a:latin typeface="Consolas" panose="020B0609020204030204" pitchFamily="49" charset="0"/>
                <a:cs typeface="Consolas" panose="020B0609020204030204" pitchFamily="49" charset="0"/>
              </a:rPr>
              <a:t>&gt;</a:t>
            </a:r>
            <a:r>
              <a:rPr lang="en-US" sz="1800" dirty="0" smtClean="0">
                <a:solidFill>
                  <a:srgbClr val="FFFF00"/>
                </a:solidFill>
                <a:latin typeface="Consolas" panose="020B0609020204030204" pitchFamily="49" charset="0"/>
                <a:cs typeface="Consolas" panose="020B0609020204030204" pitchFamily="49" charset="0"/>
              </a:rPr>
              <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t>Library usage – checks standard library locations for the file to be included. Most often used for header files to  invoke a library to be used with the containing sketch. Some versions of C/C++ treat the .h suffix as optional when &lt;&gt; library specifier is used</a:t>
            </a:r>
          </a:p>
        </p:txBody>
      </p:sp>
      <p:sp>
        <p:nvSpPr>
          <p:cNvPr id="5" name="Content Placeholder 2"/>
          <p:cNvSpPr txBox="1">
            <a:spLocks/>
          </p:cNvSpPr>
          <p:nvPr/>
        </p:nvSpPr>
        <p:spPr>
          <a:xfrm>
            <a:off x="457200" y="1219200"/>
            <a:ext cx="8229600" cy="9144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FFFF00"/>
                </a:solidFill>
                <a:latin typeface="Consolas" panose="020B0609020204030204" pitchFamily="49" charset="0"/>
                <a:cs typeface="Consolas" panose="020B0609020204030204" pitchFamily="49" charset="0"/>
              </a:rPr>
              <a:t>#include </a:t>
            </a:r>
            <a:r>
              <a:rPr lang="en-US" b="1" dirty="0" smtClean="0"/>
              <a:t>is used to incorporate code from files “external” to the sketch it is used in</a:t>
            </a:r>
          </a:p>
        </p:txBody>
      </p:sp>
    </p:spTree>
    <p:extLst>
      <p:ext uri="{BB962C8B-B14F-4D97-AF65-F5344CB8AC3E}">
        <p14:creationId xmlns:p14="http://schemas.microsoft.com/office/powerpoint/2010/main" val="1186742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The #define directive</a:t>
            </a:r>
            <a:endParaRPr lang="en-US" sz="3200" dirty="0"/>
          </a:p>
        </p:txBody>
      </p:sp>
      <p:sp>
        <p:nvSpPr>
          <p:cNvPr id="3" name="Content Placeholder 2"/>
          <p:cNvSpPr>
            <a:spLocks noGrp="1"/>
          </p:cNvSpPr>
          <p:nvPr>
            <p:ph idx="1"/>
          </p:nvPr>
        </p:nvSpPr>
        <p:spPr>
          <a:xfrm>
            <a:off x="457200" y="2133600"/>
            <a:ext cx="7848600" cy="4419600"/>
          </a:xfrm>
        </p:spPr>
        <p:txBody>
          <a:bodyPr>
            <a:normAutofit/>
          </a:bodyPr>
          <a:lstStyle/>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#define FOO SEICHE2023</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t>Will replace all </a:t>
            </a:r>
            <a:r>
              <a:rPr lang="en-US" sz="1800" dirty="0" err="1" smtClean="0"/>
              <a:t>occurences</a:t>
            </a:r>
            <a:r>
              <a:rPr lang="en-US" sz="1800" dirty="0" smtClean="0"/>
              <a:t> of “FOO” in the sketch with the text “SEICHE2023” wherever it occurs</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#define TRUE 1</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t>Will cause all usages of “TRUE” to be replaced with the numeral 1. This is actually a system default definition already made by the IDE</a:t>
            </a:r>
          </a:p>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#define NULL 0</a:t>
            </a:r>
            <a:br>
              <a:rPr lang="en-US" sz="1800" dirty="0" smtClean="0">
                <a:solidFill>
                  <a:srgbClr val="FFFF00"/>
                </a:solidFill>
                <a:latin typeface="Consolas" panose="020B0609020204030204" pitchFamily="49" charset="0"/>
                <a:cs typeface="Consolas" panose="020B0609020204030204" pitchFamily="49" charset="0"/>
              </a:rPr>
            </a:br>
            <a:r>
              <a:rPr lang="en-US" sz="1800" dirty="0"/>
              <a:t>Will cause all usages of </a:t>
            </a:r>
            <a:r>
              <a:rPr lang="en-US" sz="1800" dirty="0" smtClean="0"/>
              <a:t>“NULL” </a:t>
            </a:r>
            <a:r>
              <a:rPr lang="en-US" sz="1800" dirty="0"/>
              <a:t>to be replaced with the numeral </a:t>
            </a:r>
            <a:r>
              <a:rPr lang="en-US" sz="1800" dirty="0" smtClean="0"/>
              <a:t>0. Here again, this </a:t>
            </a:r>
            <a:r>
              <a:rPr lang="en-US" sz="1800" dirty="0"/>
              <a:t>is actually a system default definition already made by the </a:t>
            </a:r>
            <a:r>
              <a:rPr lang="en-US" sz="1800" dirty="0" smtClean="0"/>
              <a:t>IDE</a:t>
            </a:r>
            <a:r>
              <a:rPr lang="en-US" sz="1800" dirty="0"/>
              <a:t> </a:t>
            </a:r>
            <a:r>
              <a:rPr lang="en-US" sz="1800" dirty="0" smtClean="0"/>
              <a:t>– it’s already been defined for you.</a:t>
            </a:r>
          </a:p>
          <a:p>
            <a:pPr marL="0" indent="0">
              <a:spcBef>
                <a:spcPts val="1200"/>
              </a:spcBef>
              <a:buNone/>
            </a:pPr>
            <a:endParaRPr lang="en-US" sz="1800" dirty="0"/>
          </a:p>
          <a:p>
            <a:pPr marL="0" indent="0">
              <a:spcBef>
                <a:spcPts val="1200"/>
              </a:spcBef>
              <a:buNone/>
            </a:pPr>
            <a:r>
              <a:rPr lang="en-US" sz="1800" dirty="0" smtClean="0"/>
              <a:t>Note: redefining a preprocessor variable will throw a warning message in the IDE, however the variable WILL be redefined.</a:t>
            </a:r>
            <a:endParaRPr lang="en-US" sz="1800" dirty="0"/>
          </a:p>
        </p:txBody>
      </p:sp>
      <p:sp>
        <p:nvSpPr>
          <p:cNvPr id="5" name="Content Placeholder 2"/>
          <p:cNvSpPr txBox="1">
            <a:spLocks/>
          </p:cNvSpPr>
          <p:nvPr/>
        </p:nvSpPr>
        <p:spPr>
          <a:xfrm>
            <a:off x="457200" y="1219200"/>
            <a:ext cx="8229600" cy="9144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FFFF00"/>
                </a:solidFill>
                <a:latin typeface="Consolas" panose="020B0609020204030204" pitchFamily="49" charset="0"/>
                <a:cs typeface="Consolas" panose="020B0609020204030204" pitchFamily="49" charset="0"/>
              </a:rPr>
              <a:t>#define </a:t>
            </a:r>
            <a:r>
              <a:rPr lang="en-US" b="1" dirty="0" smtClean="0"/>
              <a:t>is used to declare “substitute” text which will be globally replaced when used</a:t>
            </a:r>
          </a:p>
        </p:txBody>
      </p:sp>
    </p:spTree>
    <p:extLst>
      <p:ext uri="{BB962C8B-B14F-4D97-AF65-F5344CB8AC3E}">
        <p14:creationId xmlns:p14="http://schemas.microsoft.com/office/powerpoint/2010/main" val="1411800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The #</a:t>
            </a:r>
            <a:r>
              <a:rPr lang="en-US" sz="3200" dirty="0" err="1" smtClean="0"/>
              <a:t>ifdef</a:t>
            </a:r>
            <a:r>
              <a:rPr lang="en-US" sz="3200" dirty="0" smtClean="0"/>
              <a:t> and #</a:t>
            </a:r>
            <a:r>
              <a:rPr lang="en-US" sz="3200" dirty="0" err="1" smtClean="0"/>
              <a:t>ifndef</a:t>
            </a:r>
            <a:r>
              <a:rPr lang="en-US" sz="3200" dirty="0" smtClean="0"/>
              <a:t> directives</a:t>
            </a:r>
            <a:endParaRPr lang="en-US" sz="3200" dirty="0"/>
          </a:p>
        </p:txBody>
      </p:sp>
      <p:sp>
        <p:nvSpPr>
          <p:cNvPr id="3" name="Content Placeholder 2"/>
          <p:cNvSpPr>
            <a:spLocks noGrp="1"/>
          </p:cNvSpPr>
          <p:nvPr>
            <p:ph idx="1"/>
          </p:nvPr>
        </p:nvSpPr>
        <p:spPr>
          <a:xfrm>
            <a:off x="457200" y="2133600"/>
            <a:ext cx="7848600" cy="4419600"/>
          </a:xfrm>
        </p:spPr>
        <p:txBody>
          <a:bodyPr>
            <a:normAutofit/>
          </a:bodyPr>
          <a:lstStyle/>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ifdef</a:t>
            </a:r>
            <a:r>
              <a:rPr lang="en-US" sz="1800" dirty="0" smtClean="0">
                <a:solidFill>
                  <a:srgbClr val="FFFF00"/>
                </a:solidFill>
                <a:latin typeface="Consolas" panose="020B0609020204030204" pitchFamily="49" charset="0"/>
                <a:cs typeface="Consolas" panose="020B0609020204030204" pitchFamily="49" charset="0"/>
              </a:rPr>
              <a:t> LASTYEAR</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solidFill>
                  <a:srgbClr val="FFFF00"/>
                </a:solidFill>
                <a:latin typeface="Consolas" panose="020B0609020204030204" pitchFamily="49" charset="0"/>
                <a:cs typeface="Consolas" panose="020B0609020204030204" pitchFamily="49" charset="0"/>
              </a:rPr>
              <a:t>   char message[] = “SEICHE2022”</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endif</a:t>
            </a:r>
            <a:r>
              <a:rPr lang="en-US" sz="1800" dirty="0" smtClean="0">
                <a:solidFill>
                  <a:srgbClr val="FFFF00"/>
                </a:solidFill>
                <a:latin typeface="Consolas" panose="020B0609020204030204" pitchFamily="49" charset="0"/>
                <a:cs typeface="Consolas" panose="020B0609020204030204" pitchFamily="49" charset="0"/>
              </a:rPr>
              <a:t/>
            </a:r>
            <a:br>
              <a:rPr lang="en-US" sz="1800" dirty="0" smtClean="0">
                <a:solidFill>
                  <a:srgbClr val="FFFF00"/>
                </a:solidFill>
                <a:latin typeface="Consolas" panose="020B0609020204030204" pitchFamily="49" charset="0"/>
                <a:cs typeface="Consolas" panose="020B0609020204030204" pitchFamily="49" charset="0"/>
              </a:rPr>
            </a:br>
            <a:r>
              <a:rPr lang="en-US" sz="1800" dirty="0" smtClean="0"/>
              <a:t>Will declare the string “message” with ASCII text “SEICHE2022” if preprocessor variable FOO has been defined. It does not matter </a:t>
            </a:r>
            <a:r>
              <a:rPr lang="en-US" sz="1800" i="1" dirty="0" smtClean="0"/>
              <a:t>what</a:t>
            </a:r>
            <a:r>
              <a:rPr lang="en-US" sz="1800" dirty="0" smtClean="0"/>
              <a:t> FOO has been defined </a:t>
            </a:r>
            <a:r>
              <a:rPr lang="en-US" sz="1800" i="1" dirty="0" smtClean="0"/>
              <a:t>as</a:t>
            </a:r>
            <a:r>
              <a:rPr lang="en-US" sz="1800" dirty="0" smtClean="0"/>
              <a:t>.</a:t>
            </a:r>
            <a:endParaRPr lang="en-US" sz="1800" dirty="0" smtClean="0">
              <a:solidFill>
                <a:srgbClr val="FFFF00"/>
              </a:solidFill>
              <a:latin typeface="Consolas" panose="020B0609020204030204" pitchFamily="49" charset="0"/>
              <a:cs typeface="Consolas" panose="020B0609020204030204" pitchFamily="49" charset="0"/>
            </a:endParaRPr>
          </a:p>
          <a:p>
            <a:pPr marL="0" indent="0">
              <a:spcBef>
                <a:spcPts val="1200"/>
              </a:spcBef>
              <a:buNone/>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ifndef</a:t>
            </a:r>
            <a:r>
              <a:rPr lang="en-US" sz="1800" dirty="0" smtClean="0">
                <a:solidFill>
                  <a:srgbClr val="FFFF00"/>
                </a:solidFill>
                <a:latin typeface="Consolas" panose="020B0609020204030204" pitchFamily="49" charset="0"/>
                <a:cs typeface="Consolas" panose="020B0609020204030204" pitchFamily="49" charset="0"/>
              </a:rPr>
              <a:t> LASTYEAR</a:t>
            </a:r>
            <a:r>
              <a:rPr lang="en-US" sz="1800" dirty="0">
                <a:solidFill>
                  <a:srgbClr val="FFFF00"/>
                </a:solidFill>
                <a:latin typeface="Consolas" panose="020B0609020204030204" pitchFamily="49" charset="0"/>
                <a:cs typeface="Consolas" panose="020B0609020204030204" pitchFamily="49" charset="0"/>
              </a:rPr>
              <a:t/>
            </a:r>
            <a:br>
              <a:rPr lang="en-US" sz="1800" dirty="0">
                <a:solidFill>
                  <a:srgbClr val="FFFF00"/>
                </a:solidFill>
                <a:latin typeface="Consolas" panose="020B0609020204030204" pitchFamily="49" charset="0"/>
                <a:cs typeface="Consolas" panose="020B0609020204030204" pitchFamily="49" charset="0"/>
              </a:rPr>
            </a:br>
            <a:r>
              <a:rPr lang="en-US" sz="1800" dirty="0" smtClean="0">
                <a:solidFill>
                  <a:srgbClr val="FFFF00"/>
                </a:solidFill>
                <a:latin typeface="Consolas" panose="020B0609020204030204" pitchFamily="49" charset="0"/>
                <a:cs typeface="Consolas" panose="020B0609020204030204" pitchFamily="49" charset="0"/>
              </a:rPr>
              <a:t>    char </a:t>
            </a:r>
            <a:r>
              <a:rPr lang="en-US" sz="1800" dirty="0">
                <a:solidFill>
                  <a:srgbClr val="FFFF00"/>
                </a:solidFill>
                <a:latin typeface="Consolas" panose="020B0609020204030204" pitchFamily="49" charset="0"/>
                <a:cs typeface="Consolas" panose="020B0609020204030204" pitchFamily="49" charset="0"/>
              </a:rPr>
              <a:t>message[] = “</a:t>
            </a:r>
            <a:r>
              <a:rPr lang="en-US" sz="1800" dirty="0" smtClean="0">
                <a:solidFill>
                  <a:srgbClr val="FFFF00"/>
                </a:solidFill>
                <a:latin typeface="Consolas" panose="020B0609020204030204" pitchFamily="49" charset="0"/>
                <a:cs typeface="Consolas" panose="020B0609020204030204" pitchFamily="49" charset="0"/>
              </a:rPr>
              <a:t>SEICHE2023”</a:t>
            </a:r>
            <a:r>
              <a:rPr lang="en-US" sz="1800" dirty="0">
                <a:solidFill>
                  <a:srgbClr val="FFFF00"/>
                </a:solidFill>
                <a:latin typeface="Consolas" panose="020B0609020204030204" pitchFamily="49" charset="0"/>
                <a:cs typeface="Consolas" panose="020B0609020204030204" pitchFamily="49" charset="0"/>
              </a:rPr>
              <a:t/>
            </a:r>
            <a:br>
              <a:rPr lang="en-US" sz="1800" dirty="0">
                <a:solidFill>
                  <a:srgbClr val="FFFF00"/>
                </a:solidFill>
                <a:latin typeface="Consolas" panose="020B0609020204030204" pitchFamily="49" charset="0"/>
                <a:cs typeface="Consolas" panose="020B0609020204030204" pitchFamily="49" charset="0"/>
              </a:rPr>
            </a:br>
            <a:r>
              <a:rPr lang="en-US" sz="1800" dirty="0">
                <a:solidFill>
                  <a:srgbClr val="FFFF00"/>
                </a:solidFill>
                <a:latin typeface="Consolas" panose="020B0609020204030204" pitchFamily="49" charset="0"/>
                <a:cs typeface="Consolas" panose="020B0609020204030204" pitchFamily="49" charset="0"/>
              </a:rPr>
              <a:t>#</a:t>
            </a:r>
            <a:r>
              <a:rPr lang="en-US" sz="1800" dirty="0" err="1">
                <a:solidFill>
                  <a:srgbClr val="FFFF00"/>
                </a:solidFill>
                <a:latin typeface="Consolas" panose="020B0609020204030204" pitchFamily="49" charset="0"/>
                <a:cs typeface="Consolas" panose="020B0609020204030204" pitchFamily="49" charset="0"/>
              </a:rPr>
              <a:t>endif</a:t>
            </a:r>
            <a:r>
              <a:rPr lang="en-US" sz="1800" dirty="0">
                <a:solidFill>
                  <a:srgbClr val="FFFF00"/>
                </a:solidFill>
                <a:latin typeface="Consolas" panose="020B0609020204030204" pitchFamily="49" charset="0"/>
                <a:cs typeface="Consolas" panose="020B0609020204030204" pitchFamily="49" charset="0"/>
              </a:rPr>
              <a:t/>
            </a:r>
            <a:br>
              <a:rPr lang="en-US" sz="1800" dirty="0">
                <a:solidFill>
                  <a:srgbClr val="FFFF00"/>
                </a:solidFill>
                <a:latin typeface="Consolas" panose="020B0609020204030204" pitchFamily="49" charset="0"/>
                <a:cs typeface="Consolas" panose="020B0609020204030204" pitchFamily="49" charset="0"/>
              </a:rPr>
            </a:br>
            <a:r>
              <a:rPr lang="en-US" sz="1800" dirty="0" smtClean="0"/>
              <a:t>If LASTYEAR has not been defined, then declare “message” with “SEICHE2023”</a:t>
            </a:r>
          </a:p>
          <a:p>
            <a:endParaRPr lang="en-US" sz="1800" dirty="0"/>
          </a:p>
        </p:txBody>
      </p:sp>
      <p:sp>
        <p:nvSpPr>
          <p:cNvPr id="5" name="Content Placeholder 2"/>
          <p:cNvSpPr txBox="1">
            <a:spLocks/>
          </p:cNvSpPr>
          <p:nvPr/>
        </p:nvSpPr>
        <p:spPr>
          <a:xfrm>
            <a:off x="457200" y="1219200"/>
            <a:ext cx="8229600" cy="9144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FFFF00"/>
                </a:solidFill>
                <a:latin typeface="Consolas" panose="020B0609020204030204" pitchFamily="49" charset="0"/>
                <a:cs typeface="Consolas" panose="020B0609020204030204" pitchFamily="49" charset="0"/>
              </a:rPr>
              <a:t>#</a:t>
            </a:r>
            <a:r>
              <a:rPr lang="en-US" b="1" dirty="0" err="1" smtClean="0">
                <a:solidFill>
                  <a:srgbClr val="FFFF00"/>
                </a:solidFill>
                <a:latin typeface="Consolas" panose="020B0609020204030204" pitchFamily="49" charset="0"/>
                <a:cs typeface="Consolas" panose="020B0609020204030204" pitchFamily="49" charset="0"/>
              </a:rPr>
              <a:t>ifdef</a:t>
            </a:r>
            <a:r>
              <a:rPr lang="en-US" b="1" dirty="0" smtClean="0">
                <a:solidFill>
                  <a:srgbClr val="FFFF00"/>
                </a:solidFill>
                <a:latin typeface="Consolas" panose="020B0609020204030204" pitchFamily="49" charset="0"/>
                <a:cs typeface="Consolas" panose="020B0609020204030204" pitchFamily="49" charset="0"/>
              </a:rPr>
              <a:t> </a:t>
            </a:r>
            <a:r>
              <a:rPr lang="en-US" b="1" dirty="0" smtClean="0"/>
              <a:t>is </a:t>
            </a:r>
            <a:r>
              <a:rPr lang="en-US" b="1" dirty="0" smtClean="0">
                <a:solidFill>
                  <a:srgbClr val="FFFF00"/>
                </a:solidFill>
                <a:latin typeface="Consolas" panose="020B0609020204030204" pitchFamily="49" charset="0"/>
                <a:cs typeface="Consolas" panose="020B0609020204030204" pitchFamily="49" charset="0"/>
              </a:rPr>
              <a:t>#</a:t>
            </a:r>
            <a:r>
              <a:rPr lang="en-US" b="1" dirty="0" err="1" smtClean="0">
                <a:solidFill>
                  <a:srgbClr val="FFFF00"/>
                </a:solidFill>
                <a:latin typeface="Consolas" panose="020B0609020204030204" pitchFamily="49" charset="0"/>
                <a:cs typeface="Consolas" panose="020B0609020204030204" pitchFamily="49" charset="0"/>
              </a:rPr>
              <a:t>ifndef</a:t>
            </a:r>
            <a:r>
              <a:rPr lang="en-US" b="1" dirty="0" smtClean="0">
                <a:solidFill>
                  <a:srgbClr val="FFFF00"/>
                </a:solidFill>
                <a:latin typeface="Consolas" panose="020B0609020204030204" pitchFamily="49" charset="0"/>
                <a:cs typeface="Consolas" panose="020B0609020204030204" pitchFamily="49" charset="0"/>
              </a:rPr>
              <a:t> </a:t>
            </a:r>
            <a:r>
              <a:rPr lang="en-US" b="1" dirty="0" smtClean="0"/>
              <a:t>are used to execute conditional code if a preprocessor variable has or has not been defined, respectively</a:t>
            </a:r>
          </a:p>
        </p:txBody>
      </p:sp>
    </p:spTree>
    <p:extLst>
      <p:ext uri="{BB962C8B-B14F-4D97-AF65-F5344CB8AC3E}">
        <p14:creationId xmlns:p14="http://schemas.microsoft.com/office/powerpoint/2010/main" val="2957948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Memory Organization and Variables</a:t>
            </a:r>
            <a:br>
              <a:rPr lang="en-US" sz="3200" dirty="0" smtClean="0"/>
            </a:br>
            <a:r>
              <a:rPr lang="en-US" sz="3200" dirty="0" smtClean="0"/>
              <a:t>Memory Architectures</a:t>
            </a:r>
            <a:endParaRPr lang="en-US" sz="3200" dirty="0"/>
          </a:p>
        </p:txBody>
      </p:sp>
      <p:sp>
        <p:nvSpPr>
          <p:cNvPr id="3" name="Content Placeholder 2"/>
          <p:cNvSpPr>
            <a:spLocks noGrp="1"/>
          </p:cNvSpPr>
          <p:nvPr>
            <p:ph idx="1"/>
          </p:nvPr>
        </p:nvSpPr>
        <p:spPr>
          <a:xfrm>
            <a:off x="381000" y="1828800"/>
            <a:ext cx="4495800" cy="2133600"/>
          </a:xfrm>
        </p:spPr>
        <p:txBody>
          <a:bodyPr>
            <a:normAutofit/>
          </a:bodyPr>
          <a:lstStyle/>
          <a:p>
            <a:pPr marL="0" indent="0">
              <a:spcBef>
                <a:spcPts val="1200"/>
              </a:spcBef>
              <a:buNone/>
            </a:pPr>
            <a:r>
              <a:rPr lang="en-US" sz="2000" b="1" dirty="0" smtClean="0"/>
              <a:t>Von Neumann – A single monolithic memory (one big pool) is used for everything– program storage, </a:t>
            </a:r>
            <a:r>
              <a:rPr lang="en-US" sz="2000" b="1" dirty="0" err="1" smtClean="0"/>
              <a:t>predeclared</a:t>
            </a:r>
            <a:r>
              <a:rPr lang="en-US" sz="2000" b="1" dirty="0" smtClean="0"/>
              <a:t> variable storage, dynamic variable storage, input, output, the works.</a:t>
            </a:r>
            <a:endParaRPr lang="en-US" sz="2000" b="1" dirty="0" smtClean="0">
              <a:solidFill>
                <a:srgbClr val="FFFF00"/>
              </a:solidFill>
              <a:latin typeface="Consolas" panose="020B0609020204030204" pitchFamily="49" charset="0"/>
              <a:cs typeface="Consolas" panose="020B0609020204030204" pitchFamily="49" charset="0"/>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268" y="1828799"/>
            <a:ext cx="3522132"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458" y="4419600"/>
            <a:ext cx="352054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2"/>
          <p:cNvSpPr txBox="1">
            <a:spLocks/>
          </p:cNvSpPr>
          <p:nvPr/>
        </p:nvSpPr>
        <p:spPr>
          <a:xfrm>
            <a:off x="381000" y="4267200"/>
            <a:ext cx="4495800" cy="2133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000" b="1" dirty="0" smtClean="0"/>
              <a:t>Harvard– Discrete pieces of memory– usually physically separate chips– are used for the different operations of the computer. This architecture is preferred in microcontrollers, particularly those used by Arduino</a:t>
            </a:r>
            <a:endParaRPr lang="en-US" sz="2000"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2980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Memory Types</a:t>
            </a:r>
            <a:endParaRPr lang="en-US" sz="3200" dirty="0"/>
          </a:p>
        </p:txBody>
      </p:sp>
      <p:sp>
        <p:nvSpPr>
          <p:cNvPr id="3" name="Content Placeholder 2"/>
          <p:cNvSpPr>
            <a:spLocks noGrp="1"/>
          </p:cNvSpPr>
          <p:nvPr>
            <p:ph idx="1"/>
          </p:nvPr>
        </p:nvSpPr>
        <p:spPr>
          <a:xfrm>
            <a:off x="457200" y="1371600"/>
            <a:ext cx="8229600" cy="5181600"/>
          </a:xfrm>
        </p:spPr>
        <p:txBody>
          <a:bodyPr>
            <a:noAutofit/>
          </a:bodyPr>
          <a:lstStyle/>
          <a:p>
            <a:pPr>
              <a:spcBef>
                <a:spcPts val="1200"/>
              </a:spcBef>
            </a:pPr>
            <a:r>
              <a:rPr lang="en-US" sz="2000" b="1" dirty="0" smtClean="0"/>
              <a:t>Flash</a:t>
            </a:r>
            <a:r>
              <a:rPr lang="en-US" sz="2000" dirty="0" smtClean="0"/>
              <a:t> – This is where firmware is stored to be executed; this is where the compiled binary files from the IDE are stored.</a:t>
            </a:r>
          </a:p>
          <a:p>
            <a:pPr>
              <a:spcBef>
                <a:spcPts val="1200"/>
              </a:spcBef>
            </a:pPr>
            <a:r>
              <a:rPr lang="en-US" sz="2000" b="1" dirty="0" smtClean="0"/>
              <a:t>RAM</a:t>
            </a:r>
            <a:r>
              <a:rPr lang="en-US" sz="2000" dirty="0" smtClean="0"/>
              <a:t> – This is where temporary, or “run-time”, data is stored. RAM in microcontrollers is usually SRAM. </a:t>
            </a:r>
          </a:p>
          <a:p>
            <a:pPr lvl="1">
              <a:spcBef>
                <a:spcPts val="1200"/>
              </a:spcBef>
            </a:pPr>
            <a:r>
              <a:rPr lang="en-US" sz="1600" dirty="0" smtClean="0"/>
              <a:t>SRAM - “static RAM”, which means contents persist even if power is removed for a relatively short time. SRAM is usually slower than DRAM.</a:t>
            </a:r>
          </a:p>
          <a:p>
            <a:pPr lvl="1">
              <a:spcBef>
                <a:spcPts val="1200"/>
              </a:spcBef>
            </a:pPr>
            <a:r>
              <a:rPr lang="en-US" sz="1600" dirty="0" smtClean="0"/>
              <a:t>DRAM – “dynamic RAM”, requires constant refreshing by circuitry or data is lost. Even a 1 nanosecond signal fluctuation can corrupt DRAM. DRAM is usually faster than SRAM, which is why DRAM is the hardware of choice for laptops and servers.</a:t>
            </a:r>
          </a:p>
          <a:p>
            <a:pPr>
              <a:spcBef>
                <a:spcPts val="1200"/>
              </a:spcBef>
            </a:pPr>
            <a:r>
              <a:rPr lang="en-US" sz="2000" b="1" dirty="0"/>
              <a:t>EEPROM</a:t>
            </a:r>
            <a:r>
              <a:rPr lang="en-US" sz="2000" dirty="0"/>
              <a:t> - In microcontroller-based systems, Erasable Programmable Read-Only Memory, or EEPROM, is also part of its ROM; actually, Flash memory is a type of EEPROM. The main difference between Flash memory and EEPROM is how they are managed; EEPROM can be managed at the byte level (write or erased) while Flash can be managed at the block level.</a:t>
            </a:r>
            <a:endParaRPr lang="en-US" sz="2000" dirty="0" smtClean="0"/>
          </a:p>
          <a:p>
            <a:pPr marL="0" indent="0">
              <a:buNone/>
            </a:pPr>
            <a:endParaRPr lang="en-US" sz="2000" dirty="0"/>
          </a:p>
        </p:txBody>
      </p:sp>
    </p:spTree>
    <p:extLst>
      <p:ext uri="{BB962C8B-B14F-4D97-AF65-F5344CB8AC3E}">
        <p14:creationId xmlns:p14="http://schemas.microsoft.com/office/powerpoint/2010/main" val="3994902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Memory Organization and Variables</a:t>
            </a:r>
            <a:br>
              <a:rPr lang="en-US" sz="3200" dirty="0" smtClean="0"/>
            </a:br>
            <a:r>
              <a:rPr lang="en-US" sz="3200" dirty="0" smtClean="0"/>
              <a:t>Arduino AVR Memory Model</a:t>
            </a:r>
            <a:endParaRPr lang="en-US" sz="3200" dirty="0"/>
          </a:p>
        </p:txBody>
      </p:sp>
      <p:sp>
        <p:nvSpPr>
          <p:cNvPr id="3" name="Content Placeholder 2"/>
          <p:cNvSpPr>
            <a:spLocks noGrp="1"/>
          </p:cNvSpPr>
          <p:nvPr>
            <p:ph idx="1"/>
          </p:nvPr>
        </p:nvSpPr>
        <p:spPr>
          <a:xfrm>
            <a:off x="381000" y="1371600"/>
            <a:ext cx="4495800" cy="2439833"/>
          </a:xfrm>
        </p:spPr>
        <p:txBody>
          <a:bodyPr>
            <a:normAutofit/>
          </a:bodyPr>
          <a:lstStyle/>
          <a:p>
            <a:pPr marL="0" indent="0">
              <a:spcBef>
                <a:spcPts val="1200"/>
              </a:spcBef>
              <a:buNone/>
            </a:pPr>
            <a:r>
              <a:rPr lang="en-US" sz="1800" dirty="0" smtClean="0"/>
              <a:t>How memory is organized in a computer is called a memory map. The memory map determines where program code and </a:t>
            </a:r>
            <a:r>
              <a:rPr lang="en-US" sz="1800" dirty="0" err="1" smtClean="0"/>
              <a:t>predeclared</a:t>
            </a:r>
            <a:r>
              <a:rPr lang="en-US" sz="1800" dirty="0" smtClean="0"/>
              <a:t> and dynamic variable data are stored in the computer’s memory. Different types of memory can be used for the different types of data; this is especially true for microcontrollers.</a:t>
            </a:r>
            <a:endParaRPr lang="en-US" sz="1800" dirty="0" smtClean="0">
              <a:solidFill>
                <a:srgbClr val="FFFF00"/>
              </a:solidFill>
              <a:latin typeface="Consolas" panose="020B0609020204030204" pitchFamily="49" charset="0"/>
              <a:cs typeface="Consolas" panose="020B0609020204030204" pitchFamily="49"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4912" y="1453995"/>
            <a:ext cx="40386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032" y="3837312"/>
            <a:ext cx="372673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11" y="3837312"/>
            <a:ext cx="5283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6470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Memory Organization and Variables</a:t>
            </a:r>
            <a:br>
              <a:rPr lang="en-US" sz="3200" dirty="0" smtClean="0"/>
            </a:br>
            <a:r>
              <a:rPr lang="en-US" sz="3200" dirty="0" smtClean="0"/>
              <a:t>Arduino ARM Memory Model</a:t>
            </a:r>
            <a:endParaRPr lang="en-US" sz="3200" dirty="0"/>
          </a:p>
        </p:txBody>
      </p:sp>
      <p:sp>
        <p:nvSpPr>
          <p:cNvPr id="3" name="Content Placeholder 2"/>
          <p:cNvSpPr>
            <a:spLocks noGrp="1"/>
          </p:cNvSpPr>
          <p:nvPr>
            <p:ph idx="1"/>
          </p:nvPr>
        </p:nvSpPr>
        <p:spPr>
          <a:xfrm>
            <a:off x="381000" y="1371601"/>
            <a:ext cx="8629650" cy="1764101"/>
          </a:xfrm>
        </p:spPr>
        <p:txBody>
          <a:bodyPr>
            <a:normAutofit/>
          </a:bodyPr>
          <a:lstStyle/>
          <a:p>
            <a:pPr marL="0" indent="0">
              <a:spcBef>
                <a:spcPts val="1200"/>
              </a:spcBef>
              <a:buNone/>
            </a:pPr>
            <a:r>
              <a:rPr lang="en-US" sz="2000" dirty="0" smtClean="0"/>
              <a:t>ARM and related microcontrollers utilize a scheme called virtual memory, where a small amount of physical memory is mapped (“translated”) into a vastly larger virtual memory space. Infrequently used virtual memory storage is “paged out” to slower storage media, such as flash, while unused virtual memory addresses are simply ignored. </a:t>
            </a:r>
            <a:endParaRPr lang="en-US" sz="2000" dirty="0" smtClean="0">
              <a:solidFill>
                <a:srgbClr val="FFFF00"/>
              </a:solidFill>
              <a:latin typeface="Consolas" panose="020B0609020204030204" pitchFamily="49" charset="0"/>
              <a:cs typeface="Consolas" panose="020B0609020204030204" pitchFamily="49"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914650"/>
            <a:ext cx="619125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381000" y="2979348"/>
            <a:ext cx="2286000" cy="33452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2000" dirty="0" smtClean="0">
                <a:solidFill>
                  <a:srgbClr val="00FFFF"/>
                </a:solidFill>
              </a:rPr>
              <a:t>While the original microcomputers of the 1970’s and early 1980’s all used physical memory, all modern laptop and server operating systems use virtual memory.</a:t>
            </a:r>
            <a:endParaRPr lang="en-US" sz="2000" dirty="0" smtClean="0">
              <a:solidFill>
                <a:srgbClr val="00FFFF"/>
              </a:solidFill>
              <a:latin typeface="Consolas" panose="020B0609020204030204" pitchFamily="49" charset="0"/>
              <a:cs typeface="Consolas" panose="020B0609020204030204" pitchFamily="49" charset="0"/>
            </a:endParaRPr>
          </a:p>
        </p:txBody>
      </p:sp>
      <p:sp>
        <p:nvSpPr>
          <p:cNvPr id="9" name="Content Placeholder 2"/>
          <p:cNvSpPr txBox="1">
            <a:spLocks/>
          </p:cNvSpPr>
          <p:nvPr/>
        </p:nvSpPr>
        <p:spPr>
          <a:xfrm>
            <a:off x="914400" y="6407989"/>
            <a:ext cx="7924800" cy="381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b="1" dirty="0">
                <a:solidFill>
                  <a:srgbClr val="00FFFF"/>
                </a:solidFill>
              </a:rPr>
              <a:t>https://docs.arduino.cc/learn/programming/memory-guide</a:t>
            </a:r>
            <a:endParaRPr lang="en-US" sz="2000" b="1" dirty="0" smtClean="0">
              <a:solidFill>
                <a:srgbClr val="00FF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73949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YOUR INSTRUCTOR</a:t>
            </a:r>
            <a:endParaRPr lang="en-US" sz="4800" dirty="0"/>
          </a:p>
        </p:txBody>
      </p:sp>
      <p:sp>
        <p:nvSpPr>
          <p:cNvPr id="3" name="Content Placeholder 2"/>
          <p:cNvSpPr>
            <a:spLocks noGrp="1"/>
          </p:cNvSpPr>
          <p:nvPr>
            <p:ph idx="1"/>
          </p:nvPr>
        </p:nvSpPr>
        <p:spPr>
          <a:xfrm>
            <a:off x="457200" y="1295400"/>
            <a:ext cx="8229600" cy="5334000"/>
          </a:xfrm>
        </p:spPr>
        <p:txBody>
          <a:bodyPr>
            <a:normAutofit fontScale="92500" lnSpcReduction="20000"/>
          </a:bodyPr>
          <a:lstStyle/>
          <a:p>
            <a:pPr marL="0" indent="0">
              <a:buNone/>
            </a:pPr>
            <a:r>
              <a:rPr lang="en-US" b="1" dirty="0" smtClean="0"/>
              <a:t>Career</a:t>
            </a:r>
          </a:p>
          <a:p>
            <a:r>
              <a:rPr lang="en-US" dirty="0" smtClean="0"/>
              <a:t>Computer Infrastructure Engineer (30+ </a:t>
            </a:r>
            <a:r>
              <a:rPr lang="en-US" dirty="0" err="1" smtClean="0"/>
              <a:t>yrs</a:t>
            </a:r>
            <a:r>
              <a:rPr lang="en-US" dirty="0" smtClean="0"/>
              <a:t>)</a:t>
            </a:r>
          </a:p>
          <a:p>
            <a:pPr lvl="1"/>
            <a:r>
              <a:rPr lang="en-US" sz="2600" dirty="0" smtClean="0"/>
              <a:t>Apple Computer     </a:t>
            </a:r>
            <a:r>
              <a:rPr lang="en-US" sz="2400" dirty="0" smtClean="0"/>
              <a:t>– </a:t>
            </a:r>
            <a:r>
              <a:rPr lang="en-US" sz="2600" dirty="0" smtClean="0"/>
              <a:t>Sony       </a:t>
            </a:r>
            <a:r>
              <a:rPr lang="en-US" sz="2400" dirty="0" smtClean="0"/>
              <a:t>–</a:t>
            </a:r>
            <a:r>
              <a:rPr lang="en-US" sz="2600" dirty="0" smtClean="0"/>
              <a:t> General Magic</a:t>
            </a:r>
          </a:p>
          <a:p>
            <a:pPr lvl="1"/>
            <a:r>
              <a:rPr lang="en-US" sz="2600" dirty="0" smtClean="0"/>
              <a:t>Cisco Systems            </a:t>
            </a:r>
            <a:r>
              <a:rPr lang="en-US" sz="2400" dirty="0" smtClean="0"/>
              <a:t>–</a:t>
            </a:r>
            <a:r>
              <a:rPr lang="en-US" sz="2600" dirty="0" smtClean="0"/>
              <a:t> HP/HPE/DXC </a:t>
            </a:r>
            <a:r>
              <a:rPr lang="en-US" sz="2600" dirty="0"/>
              <a:t>[</a:t>
            </a:r>
            <a:r>
              <a:rPr lang="en-US" sz="2600" dirty="0" smtClean="0"/>
              <a:t>current]</a:t>
            </a:r>
          </a:p>
          <a:p>
            <a:r>
              <a:rPr lang="en-US" dirty="0" smtClean="0"/>
              <a:t>Linux/Unix Sysadmin (20+ years)</a:t>
            </a:r>
          </a:p>
          <a:p>
            <a:r>
              <a:rPr lang="en-US" dirty="0" smtClean="0"/>
              <a:t>C developer (professionally just entry level)</a:t>
            </a:r>
          </a:p>
          <a:p>
            <a:r>
              <a:rPr lang="en-US" dirty="0" smtClean="0"/>
              <a:t>BS Computer Science, BS Philosophy</a:t>
            </a:r>
          </a:p>
          <a:p>
            <a:pPr marL="0" indent="0">
              <a:buNone/>
            </a:pPr>
            <a:r>
              <a:rPr lang="en-US" b="1" dirty="0" smtClean="0"/>
              <a:t>Personal</a:t>
            </a:r>
          </a:p>
          <a:p>
            <a:r>
              <a:rPr lang="en-US" sz="3000" dirty="0" err="1" smtClean="0"/>
              <a:t>Ubergeek</a:t>
            </a:r>
            <a:r>
              <a:rPr lang="en-US" sz="3000" dirty="0" smtClean="0"/>
              <a:t>-at-large</a:t>
            </a:r>
          </a:p>
          <a:p>
            <a:r>
              <a:rPr lang="en-US" sz="3000" dirty="0" smtClean="0"/>
              <a:t>Computers, electronics, woodworking</a:t>
            </a:r>
            <a:r>
              <a:rPr lang="en-US" dirty="0" smtClean="0"/>
              <a:t/>
            </a:r>
            <a:br>
              <a:rPr lang="en-US" dirty="0" smtClean="0"/>
            </a:br>
            <a:r>
              <a:rPr lang="en-US" sz="2600" dirty="0" smtClean="0"/>
              <a:t>- Electronics since 6</a:t>
            </a:r>
            <a:r>
              <a:rPr lang="en-US" sz="2600" baseline="30000" dirty="0" smtClean="0"/>
              <a:t>th</a:t>
            </a:r>
            <a:r>
              <a:rPr lang="en-US" sz="2600" dirty="0" smtClean="0"/>
              <a:t> grade</a:t>
            </a:r>
            <a:br>
              <a:rPr lang="en-US" sz="2600" dirty="0" smtClean="0"/>
            </a:br>
            <a:r>
              <a:rPr lang="en-US" sz="2600" dirty="0" smtClean="0"/>
              <a:t>- Computers since 7</a:t>
            </a:r>
            <a:r>
              <a:rPr lang="en-US" sz="2600" baseline="30000" dirty="0" smtClean="0"/>
              <a:t>th</a:t>
            </a:r>
            <a:r>
              <a:rPr lang="en-US" sz="2600" dirty="0" smtClean="0"/>
              <a:t> grade</a:t>
            </a:r>
          </a:p>
          <a:p>
            <a:endParaRPr lang="en-US" dirty="0"/>
          </a:p>
        </p:txBody>
      </p:sp>
    </p:spTree>
    <p:extLst>
      <p:ext uri="{BB962C8B-B14F-4D97-AF65-F5344CB8AC3E}">
        <p14:creationId xmlns:p14="http://schemas.microsoft.com/office/powerpoint/2010/main" val="26622143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Memory Organization and Variables</a:t>
            </a:r>
            <a:br>
              <a:rPr lang="en-US" sz="3200" dirty="0" smtClean="0"/>
            </a:br>
            <a:r>
              <a:rPr lang="en-US" sz="3200" dirty="0" smtClean="0"/>
              <a:t>Variable Data Storage</a:t>
            </a:r>
            <a:endParaRPr lang="en-US" sz="3200" dirty="0"/>
          </a:p>
        </p:txBody>
      </p:sp>
      <p:sp>
        <p:nvSpPr>
          <p:cNvPr id="3" name="Content Placeholder 2"/>
          <p:cNvSpPr>
            <a:spLocks noGrp="1"/>
          </p:cNvSpPr>
          <p:nvPr>
            <p:ph idx="1"/>
          </p:nvPr>
        </p:nvSpPr>
        <p:spPr>
          <a:xfrm>
            <a:off x="152400" y="5486400"/>
            <a:ext cx="8949080" cy="1295400"/>
          </a:xfrm>
        </p:spPr>
        <p:txBody>
          <a:bodyPr>
            <a:normAutofit lnSpcReduction="10000"/>
          </a:bodyPr>
          <a:lstStyle/>
          <a:p>
            <a:pPr marL="0" indent="0">
              <a:spcBef>
                <a:spcPts val="1200"/>
              </a:spcBef>
              <a:buNone/>
            </a:pPr>
            <a:r>
              <a:rPr lang="en-US" sz="2000" dirty="0" smtClean="0"/>
              <a:t>Variable data is stored at specific locations in memory; we touched on this last semester. Each variable has a “starting location” which is a specific address in memory. How many bytes are consumed at that location by the variable depends on its type, or in the case of strings, contents.</a:t>
            </a:r>
            <a:endParaRPr lang="en-US" sz="2000" dirty="0" smtClean="0">
              <a:solidFill>
                <a:srgbClr val="FFFF00"/>
              </a:solidFill>
              <a:latin typeface="Consolas" panose="020B0609020204030204" pitchFamily="49" charset="0"/>
              <a:cs typeface="Consolas" panose="020B0609020204030204" pitchFamily="49"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86741"/>
            <a:ext cx="9025281" cy="3823459"/>
          </a:xfrm>
          <a:prstGeom prst="rect">
            <a:avLst/>
          </a:prstGeom>
          <a:solidFill>
            <a:srgbClr val="00FFFF">
              <a:alpha val="47000"/>
            </a:srgbClr>
          </a:solidFill>
          <a:ln>
            <a:noFill/>
          </a:ln>
          <a:effectLst/>
        </p:spPr>
      </p:pic>
    </p:spTree>
    <p:extLst>
      <p:ext uri="{BB962C8B-B14F-4D97-AF65-F5344CB8AC3E}">
        <p14:creationId xmlns:p14="http://schemas.microsoft.com/office/powerpoint/2010/main" val="154455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Addresses and Pointers</a:t>
            </a:r>
            <a:endParaRPr lang="en-US" sz="3200" dirty="0"/>
          </a:p>
        </p:txBody>
      </p:sp>
      <p:sp>
        <p:nvSpPr>
          <p:cNvPr id="3" name="Content Placeholder 2"/>
          <p:cNvSpPr>
            <a:spLocks noGrp="1"/>
          </p:cNvSpPr>
          <p:nvPr>
            <p:ph idx="1"/>
          </p:nvPr>
        </p:nvSpPr>
        <p:spPr>
          <a:xfrm>
            <a:off x="457200" y="1371600"/>
            <a:ext cx="8229600" cy="5181600"/>
          </a:xfrm>
        </p:spPr>
        <p:txBody>
          <a:bodyPr>
            <a:noAutofit/>
          </a:bodyPr>
          <a:lstStyle/>
          <a:p>
            <a:pPr>
              <a:spcBef>
                <a:spcPts val="1200"/>
              </a:spcBef>
            </a:pPr>
            <a:r>
              <a:rPr lang="en-US" sz="2000" b="1" dirty="0" smtClean="0"/>
              <a:t>We’ve learned that a variable is data stored in memory, and that the contents of most variables can be modified (hence the name </a:t>
            </a:r>
            <a:r>
              <a:rPr lang="en-US" sz="2000" b="1" dirty="0" smtClean="0">
                <a:sym typeface="Wingdings" panose="05000000000000000000" pitchFamily="2" charset="2"/>
              </a:rPr>
              <a:t>)</a:t>
            </a:r>
            <a:endParaRPr lang="en-US" sz="2000" b="1" dirty="0" smtClean="0"/>
          </a:p>
          <a:p>
            <a:pPr>
              <a:spcBef>
                <a:spcPts val="1200"/>
              </a:spcBef>
            </a:pPr>
            <a:r>
              <a:rPr lang="en-US" sz="2000" dirty="0" smtClean="0"/>
              <a:t>The “contents” of a variable are the data stored at the </a:t>
            </a:r>
            <a:r>
              <a:rPr lang="en-US" sz="2000" i="1" dirty="0" smtClean="0"/>
              <a:t>first</a:t>
            </a:r>
            <a:r>
              <a:rPr lang="en-US" sz="2000" dirty="0" smtClean="0"/>
              <a:t> memory address for all the bytes </a:t>
            </a:r>
            <a:r>
              <a:rPr lang="en-US" sz="2000" i="1" dirty="0" smtClean="0"/>
              <a:t>comprising</a:t>
            </a:r>
            <a:r>
              <a:rPr lang="en-US" sz="2000" dirty="0" smtClean="0"/>
              <a:t> a given variable. </a:t>
            </a:r>
            <a:endParaRPr lang="en-US" sz="2000" dirty="0" smtClean="0"/>
          </a:p>
          <a:p>
            <a:pPr>
              <a:spcBef>
                <a:spcPts val="1200"/>
              </a:spcBef>
            </a:pPr>
            <a:r>
              <a:rPr lang="en-US" sz="2000" dirty="0" smtClean="0"/>
              <a:t>As a shorthand, the phrase “address of a variable” refers to that first byte of the variable’s data structure </a:t>
            </a:r>
            <a:endParaRPr lang="en-US" sz="2000" dirty="0" smtClean="0"/>
          </a:p>
          <a:p>
            <a:pPr>
              <a:spcBef>
                <a:spcPts val="1200"/>
              </a:spcBef>
            </a:pPr>
            <a:r>
              <a:rPr lang="en-US" sz="2000" b="1" dirty="0" smtClean="0"/>
              <a:t>The address of a variable is itself data. </a:t>
            </a:r>
            <a:r>
              <a:rPr lang="en-US" sz="2000" dirty="0" smtClean="0"/>
              <a:t>Depending on the architecture, the address may be 8, 16, 32, or even 64 bits in size</a:t>
            </a:r>
          </a:p>
          <a:p>
            <a:pPr>
              <a:spcBef>
                <a:spcPts val="1200"/>
              </a:spcBef>
            </a:pPr>
            <a:r>
              <a:rPr lang="en-US" sz="2000" dirty="0" smtClean="0"/>
              <a:t>It logically follows, then, that the </a:t>
            </a:r>
            <a:r>
              <a:rPr lang="en-US" sz="2000" i="1" dirty="0" smtClean="0"/>
              <a:t>address</a:t>
            </a:r>
            <a:r>
              <a:rPr lang="en-US" sz="2000" dirty="0" smtClean="0"/>
              <a:t> of a particular variable can itself be stored in another, </a:t>
            </a:r>
            <a:r>
              <a:rPr lang="en-US" sz="2000" i="1" dirty="0" smtClean="0"/>
              <a:t>different</a:t>
            </a:r>
            <a:r>
              <a:rPr lang="en-US" sz="2000" dirty="0" smtClean="0"/>
              <a:t> variable.</a:t>
            </a:r>
          </a:p>
          <a:p>
            <a:pPr>
              <a:spcBef>
                <a:spcPts val="1200"/>
              </a:spcBef>
            </a:pPr>
            <a:r>
              <a:rPr lang="en-US" sz="2000" dirty="0" smtClean="0">
                <a:solidFill>
                  <a:srgbClr val="FFFF00"/>
                </a:solidFill>
              </a:rPr>
              <a:t>A variable which is used to store the address of another variable is called a </a:t>
            </a:r>
            <a:r>
              <a:rPr lang="en-US" sz="2000" b="1" u="sng" dirty="0" smtClean="0">
                <a:solidFill>
                  <a:srgbClr val="FFFF00"/>
                </a:solidFill>
              </a:rPr>
              <a:t>pointer.</a:t>
            </a:r>
            <a:endParaRPr lang="en-US" sz="2000" b="1" u="sng" dirty="0" smtClean="0">
              <a:solidFill>
                <a:srgbClr val="FFFF00"/>
              </a:solidFill>
            </a:endParaRPr>
          </a:p>
          <a:p>
            <a:pPr marL="0" indent="0">
              <a:buNone/>
            </a:pPr>
            <a:endParaRPr lang="en-US" sz="2000" dirty="0"/>
          </a:p>
        </p:txBody>
      </p:sp>
    </p:spTree>
    <p:extLst>
      <p:ext uri="{BB962C8B-B14F-4D97-AF65-F5344CB8AC3E}">
        <p14:creationId xmlns:p14="http://schemas.microsoft.com/office/powerpoint/2010/main" val="2303080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15962"/>
          </a:xfrm>
        </p:spPr>
        <p:txBody>
          <a:bodyPr/>
          <a:lstStyle/>
          <a:p>
            <a:r>
              <a:rPr lang="en-US" sz="3200" dirty="0" smtClean="0"/>
              <a:t>Addresses and Pointers (cont.)</a:t>
            </a:r>
            <a:endParaRPr lang="en-US" sz="3200" dirty="0"/>
          </a:p>
        </p:txBody>
      </p:sp>
      <p:sp>
        <p:nvSpPr>
          <p:cNvPr id="3" name="Content Placeholder 2"/>
          <p:cNvSpPr>
            <a:spLocks noGrp="1"/>
          </p:cNvSpPr>
          <p:nvPr>
            <p:ph idx="1"/>
          </p:nvPr>
        </p:nvSpPr>
        <p:spPr>
          <a:xfrm>
            <a:off x="457200" y="3845225"/>
            <a:ext cx="8229600" cy="2133600"/>
          </a:xfrm>
        </p:spPr>
        <p:txBody>
          <a:bodyPr>
            <a:noAutofit/>
          </a:bodyPr>
          <a:lstStyle/>
          <a:p>
            <a:pPr>
              <a:spcBef>
                <a:spcPts val="1200"/>
              </a:spcBef>
            </a:pPr>
            <a:r>
              <a:rPr lang="en-US" sz="2000" dirty="0" smtClean="0"/>
              <a:t>The syntax for </a:t>
            </a:r>
            <a:r>
              <a:rPr lang="en-US" sz="2000" i="1" dirty="0" smtClean="0"/>
              <a:t>declaring</a:t>
            </a:r>
            <a:r>
              <a:rPr lang="en-US" sz="2000" dirty="0" smtClean="0"/>
              <a:t> a pointer is</a:t>
            </a:r>
            <a:br>
              <a:rPr lang="en-US" sz="2000" dirty="0" smtClean="0"/>
            </a:br>
            <a:r>
              <a:rPr lang="en-US" sz="2000" dirty="0" err="1" smtClean="0">
                <a:solidFill>
                  <a:srgbClr val="FFFF00"/>
                </a:solidFill>
                <a:latin typeface="Consolas" panose="020B0609020204030204" pitchFamily="49" charset="0"/>
                <a:cs typeface="Consolas" panose="020B0609020204030204" pitchFamily="49" charset="0"/>
              </a:rPr>
              <a:t>int</a:t>
            </a:r>
            <a:r>
              <a:rPr lang="en-US" sz="2000" dirty="0" smtClean="0">
                <a:solidFill>
                  <a:srgbClr val="FFFF00"/>
                </a:solidFill>
                <a:latin typeface="Consolas" panose="020B0609020204030204" pitchFamily="49" charset="0"/>
                <a:cs typeface="Consolas" panose="020B0609020204030204" pitchFamily="49" charset="0"/>
              </a:rPr>
              <a:t> </a:t>
            </a:r>
            <a:r>
              <a:rPr lang="en-US" sz="2000" b="1" dirty="0" smtClean="0">
                <a:solidFill>
                  <a:srgbClr val="FFFF00"/>
                </a:solidFill>
                <a:latin typeface="Consolas" panose="020B0609020204030204" pitchFamily="49" charset="0"/>
                <a:cs typeface="Consolas" panose="020B0609020204030204" pitchFamily="49" charset="0"/>
              </a:rPr>
              <a:t>*</a:t>
            </a:r>
            <a:r>
              <a:rPr lang="en-US" sz="2000" dirty="0" smtClean="0">
                <a:solidFill>
                  <a:srgbClr val="FFFF00"/>
                </a:solidFill>
                <a:latin typeface="Consolas" panose="020B0609020204030204" pitchFamily="49" charset="0"/>
                <a:cs typeface="Consolas" panose="020B0609020204030204" pitchFamily="49" charset="0"/>
              </a:rPr>
              <a:t>p;  // or</a:t>
            </a:r>
            <a:br>
              <a:rPr lang="en-US" sz="2000" dirty="0" smtClean="0">
                <a:solidFill>
                  <a:srgbClr val="FFFF00"/>
                </a:solidFill>
                <a:latin typeface="Consolas" panose="020B0609020204030204" pitchFamily="49" charset="0"/>
                <a:cs typeface="Consolas" panose="020B0609020204030204" pitchFamily="49" charset="0"/>
              </a:rPr>
            </a:br>
            <a:r>
              <a:rPr lang="en-US" sz="2000" dirty="0" smtClean="0">
                <a:solidFill>
                  <a:srgbClr val="FFFF00"/>
                </a:solidFill>
                <a:latin typeface="Consolas" panose="020B0609020204030204" pitchFamily="49" charset="0"/>
                <a:cs typeface="Consolas" panose="020B0609020204030204" pitchFamily="49" charset="0"/>
              </a:rPr>
              <a:t>uint64_t *p;</a:t>
            </a:r>
            <a:endParaRPr lang="en-US" sz="2000" dirty="0">
              <a:solidFill>
                <a:srgbClr val="FFFF00"/>
              </a:solidFill>
              <a:latin typeface="Consolas" panose="020B0609020204030204" pitchFamily="49" charset="0"/>
              <a:cs typeface="Consolas" panose="020B0609020204030204" pitchFamily="49" charset="0"/>
            </a:endParaRPr>
          </a:p>
          <a:p>
            <a:pPr>
              <a:spcBef>
                <a:spcPts val="1200"/>
              </a:spcBef>
            </a:pPr>
            <a:r>
              <a:rPr lang="en-US" sz="2000" dirty="0" smtClean="0"/>
              <a:t>And the syntax for accessing and assigning the address of a variable to a pointer is</a:t>
            </a:r>
            <a:br>
              <a:rPr lang="en-US" sz="2000" dirty="0" smtClean="0"/>
            </a:br>
            <a:r>
              <a:rPr lang="en-US" sz="2000" dirty="0" smtClean="0">
                <a:solidFill>
                  <a:srgbClr val="FFFF00"/>
                </a:solidFill>
                <a:latin typeface="Consolas" panose="020B0609020204030204" pitchFamily="49" charset="0"/>
                <a:cs typeface="Consolas" panose="020B0609020204030204" pitchFamily="49" charset="0"/>
              </a:rPr>
              <a:t>p = </a:t>
            </a:r>
            <a:r>
              <a:rPr lang="en-US" sz="2000" b="1" dirty="0" smtClean="0">
                <a:solidFill>
                  <a:srgbClr val="FFFF00"/>
                </a:solidFill>
                <a:latin typeface="Consolas" panose="020B0609020204030204" pitchFamily="49" charset="0"/>
                <a:cs typeface="Consolas" panose="020B0609020204030204" pitchFamily="49" charset="0"/>
              </a:rPr>
              <a:t>&amp;</a:t>
            </a:r>
            <a:r>
              <a:rPr lang="en-US" sz="2000" dirty="0" smtClean="0">
                <a:solidFill>
                  <a:srgbClr val="FFFF00"/>
                </a:solidFill>
                <a:latin typeface="Consolas" panose="020B0609020204030204" pitchFamily="49" charset="0"/>
                <a:cs typeface="Consolas" panose="020B0609020204030204" pitchFamily="49" charset="0"/>
              </a:rPr>
              <a:t>foo;</a:t>
            </a:r>
          </a:p>
        </p:txBody>
      </p:sp>
      <p:pic>
        <p:nvPicPr>
          <p:cNvPr id="1026" name="Picture 2" descr="Pointers in C Programming with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4440208" cy="2664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1348" y="1702278"/>
            <a:ext cx="914400" cy="184666"/>
          </a:xfrm>
          <a:prstGeom prst="rect">
            <a:avLst/>
          </a:prstGeom>
          <a:solidFill>
            <a:schemeClr val="bg1"/>
          </a:solidFill>
        </p:spPr>
        <p:txBody>
          <a:bodyPr wrap="square" lIns="0" tIns="0" rIns="0" bIns="0" rtlCol="0" anchor="ctr" anchorCtr="0">
            <a:noAutofit/>
          </a:bodyPr>
          <a:lstStyle/>
          <a:p>
            <a:r>
              <a:rPr lang="en-US" sz="1100" b="1" dirty="0" err="1">
                <a:solidFill>
                  <a:srgbClr val="006600"/>
                </a:solidFill>
                <a:latin typeface="Arial" panose="020B0604020202020204" pitchFamily="34" charset="0"/>
                <a:cs typeface="Arial" panose="020B0604020202020204" pitchFamily="34" charset="0"/>
              </a:rPr>
              <a:t>i</a:t>
            </a:r>
            <a:r>
              <a:rPr lang="en-US" sz="1100" b="1" dirty="0" err="1" smtClean="0">
                <a:solidFill>
                  <a:srgbClr val="006600"/>
                </a:solidFill>
                <a:latin typeface="Arial" panose="020B0604020202020204" pitchFamily="34" charset="0"/>
                <a:cs typeface="Arial" panose="020B0604020202020204" pitchFamily="34" charset="0"/>
              </a:rPr>
              <a:t>nt</a:t>
            </a:r>
            <a:r>
              <a:rPr lang="en-US" sz="1100" b="1" dirty="0" smtClean="0">
                <a:solidFill>
                  <a:srgbClr val="006600"/>
                </a:solidFill>
                <a:latin typeface="Arial" panose="020B0604020202020204" pitchFamily="34" charset="0"/>
                <a:cs typeface="Arial" panose="020B0604020202020204" pitchFamily="34" charset="0"/>
              </a:rPr>
              <a:t> foo = 10;</a:t>
            </a:r>
            <a:endParaRPr lang="en-US" sz="1100" b="1" dirty="0">
              <a:solidFill>
                <a:srgbClr val="006600"/>
              </a:solidFill>
              <a:latin typeface="Arial" panose="020B0604020202020204" pitchFamily="34" charset="0"/>
              <a:cs typeface="Arial" panose="020B0604020202020204" pitchFamily="34" charset="0"/>
            </a:endParaRPr>
          </a:p>
        </p:txBody>
      </p:sp>
      <p:pic>
        <p:nvPicPr>
          <p:cNvPr id="1028" name="Picture 4" descr="C++ Pointers Concept with Example - Simple Snipp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683" y="1025825"/>
            <a:ext cx="4580117" cy="244109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57200" y="6019800"/>
            <a:ext cx="8442762"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000" dirty="0" smtClean="0">
                <a:solidFill>
                  <a:srgbClr val="00FFFF"/>
                </a:solidFill>
              </a:rPr>
              <a:t>Do not confuse </a:t>
            </a:r>
            <a:r>
              <a:rPr lang="en-US" sz="2000" i="1" dirty="0" smtClean="0">
                <a:solidFill>
                  <a:srgbClr val="00FFFF"/>
                </a:solidFill>
              </a:rPr>
              <a:t>prefix</a:t>
            </a:r>
            <a:r>
              <a:rPr lang="en-US" sz="2000" dirty="0" smtClean="0">
                <a:solidFill>
                  <a:srgbClr val="00FFFF"/>
                </a:solidFill>
              </a:rPr>
              <a:t> use of the asterisk (*) for a pointer with </a:t>
            </a:r>
            <a:r>
              <a:rPr lang="en-US" sz="2000" i="1" dirty="0" smtClean="0">
                <a:solidFill>
                  <a:srgbClr val="00FFFF"/>
                </a:solidFill>
              </a:rPr>
              <a:t>infix</a:t>
            </a:r>
            <a:r>
              <a:rPr lang="en-US" sz="2000" dirty="0" smtClean="0">
                <a:solidFill>
                  <a:srgbClr val="00FFFF"/>
                </a:solidFill>
              </a:rPr>
              <a:t> use as an arithmetic operator!</a:t>
            </a:r>
            <a:endParaRPr lang="en-US" sz="2000" dirty="0">
              <a:solidFill>
                <a:srgbClr val="00FFFF"/>
              </a:solidFill>
            </a:endParaRPr>
          </a:p>
        </p:txBody>
      </p:sp>
    </p:spTree>
    <p:extLst>
      <p:ext uri="{BB962C8B-B14F-4D97-AF65-F5344CB8AC3E}">
        <p14:creationId xmlns:p14="http://schemas.microsoft.com/office/powerpoint/2010/main" val="27262934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Using Pointers With Arrays</a:t>
            </a:r>
            <a:endParaRPr lang="en-US" sz="3200" dirty="0"/>
          </a:p>
        </p:txBody>
      </p:sp>
      <p:sp>
        <p:nvSpPr>
          <p:cNvPr id="3" name="Content Placeholder 2"/>
          <p:cNvSpPr>
            <a:spLocks noGrp="1"/>
          </p:cNvSpPr>
          <p:nvPr>
            <p:ph idx="1"/>
          </p:nvPr>
        </p:nvSpPr>
        <p:spPr>
          <a:xfrm>
            <a:off x="4724400" y="1245865"/>
            <a:ext cx="3962400" cy="2335534"/>
          </a:xfrm>
        </p:spPr>
        <p:txBody>
          <a:bodyPr>
            <a:noAutofit/>
          </a:bodyPr>
          <a:lstStyle/>
          <a:p>
            <a:pPr>
              <a:spcBef>
                <a:spcPts val="1200"/>
              </a:spcBef>
            </a:pPr>
            <a:r>
              <a:rPr lang="en-US" sz="1800" dirty="0" smtClean="0"/>
              <a:t>Recall that arrays are sequential data structures with variables of a given type accessed by index</a:t>
            </a:r>
            <a:br>
              <a:rPr lang="en-US" sz="1800" dirty="0" smtClean="0"/>
            </a:br>
            <a:r>
              <a:rPr lang="en-US" sz="1800" dirty="0" smtClean="0"/>
              <a:t>    </a:t>
            </a:r>
            <a:r>
              <a:rPr lang="en-US" sz="1800" dirty="0" smtClean="0">
                <a:solidFill>
                  <a:srgbClr val="FFFF00"/>
                </a:solidFill>
                <a:latin typeface="Consolas" panose="020B0609020204030204" pitchFamily="49" charset="0"/>
                <a:cs typeface="Consolas" panose="020B0609020204030204" pitchFamily="49" charset="0"/>
              </a:rPr>
              <a:t>char bar[4] = “foo”;</a:t>
            </a:r>
          </a:p>
          <a:p>
            <a:pPr>
              <a:spcBef>
                <a:spcPts val="1200"/>
              </a:spcBef>
            </a:pPr>
            <a:r>
              <a:rPr lang="en-US" sz="1800" dirty="0"/>
              <a:t>Each byte of the character array </a:t>
            </a:r>
            <a:r>
              <a:rPr lang="en-US" sz="1800" dirty="0">
                <a:latin typeface="Consolas" panose="020B0609020204030204" pitchFamily="49" charset="0"/>
                <a:cs typeface="Consolas" panose="020B0609020204030204" pitchFamily="49" charset="0"/>
              </a:rPr>
              <a:t>bar</a:t>
            </a:r>
            <a:r>
              <a:rPr lang="en-US" sz="1800" dirty="0"/>
              <a:t> resides at a subsequent address in memory</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295400"/>
            <a:ext cx="4190999" cy="2285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346492" y="3650407"/>
            <a:ext cx="8416507" cy="23355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dirty="0" smtClean="0"/>
              <a:t>As you may recall, the individual array members are “found” by the computer simply by adding the size of the array type to the base index of the array, which is zero. </a:t>
            </a:r>
          </a:p>
          <a:p>
            <a:pPr>
              <a:spcBef>
                <a:spcPts val="1200"/>
              </a:spcBef>
            </a:pPr>
            <a:r>
              <a:rPr lang="en-US" sz="1600" dirty="0" smtClean="0"/>
              <a:t>This process happens “behind” the scenes, but the way it is done is that the base “index” of zero is actually the address of the first member of the array.</a:t>
            </a:r>
          </a:p>
          <a:p>
            <a:pPr>
              <a:spcBef>
                <a:spcPts val="1200"/>
              </a:spcBef>
            </a:pPr>
            <a:r>
              <a:rPr lang="en-US" sz="1600" dirty="0" smtClean="0"/>
              <a:t>Then, to reach subsequent members, the address is incremented by the size of the array data type</a:t>
            </a:r>
            <a:endParaRPr lang="en-US" sz="16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5334000"/>
            <a:ext cx="38100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231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3200" dirty="0" smtClean="0"/>
              <a:t>Using Pointers With Arrays</a:t>
            </a:r>
            <a:endParaRPr lang="en-US" sz="3200" dirty="0"/>
          </a:p>
        </p:txBody>
      </p:sp>
      <p:sp>
        <p:nvSpPr>
          <p:cNvPr id="3" name="Content Placeholder 2"/>
          <p:cNvSpPr>
            <a:spLocks noGrp="1"/>
          </p:cNvSpPr>
          <p:nvPr>
            <p:ph idx="1"/>
          </p:nvPr>
        </p:nvSpPr>
        <p:spPr>
          <a:xfrm>
            <a:off x="6248400" y="1245864"/>
            <a:ext cx="2438400" cy="5383535"/>
          </a:xfrm>
        </p:spPr>
        <p:txBody>
          <a:bodyPr>
            <a:noAutofit/>
          </a:bodyPr>
          <a:lstStyle/>
          <a:p>
            <a:pPr>
              <a:spcBef>
                <a:spcPts val="1200"/>
              </a:spcBef>
            </a:pPr>
            <a:r>
              <a:rPr lang="en-US" sz="1800" dirty="0" smtClean="0"/>
              <a:t>Since pointers are variables, they can be manipulated with arithmetic operators</a:t>
            </a:r>
            <a:endParaRPr lang="en-US" sz="1800"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1800" dirty="0" smtClean="0"/>
              <a:t>In particular, addition and subtraction will cause a pointer to reference a different address in memory</a:t>
            </a:r>
          </a:p>
          <a:p>
            <a:pPr>
              <a:spcBef>
                <a:spcPts val="1200"/>
              </a:spcBef>
            </a:pPr>
            <a:r>
              <a:rPr lang="en-US" sz="1800" dirty="0" smtClean="0"/>
              <a:t>And this is how the computer does it for accessing the individual elements of an array</a:t>
            </a:r>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30313"/>
            <a:ext cx="6029325"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346491" y="5867400"/>
            <a:ext cx="6130509" cy="83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dirty="0" smtClean="0"/>
              <a:t>It is possible to perform these operations “manually” using the address operator &amp; and the pointer operator *.</a:t>
            </a:r>
            <a:endParaRPr lang="en-US" sz="1800" dirty="0"/>
          </a:p>
        </p:txBody>
      </p:sp>
    </p:spTree>
    <p:extLst>
      <p:ext uri="{BB962C8B-B14F-4D97-AF65-F5344CB8AC3E}">
        <p14:creationId xmlns:p14="http://schemas.microsoft.com/office/powerpoint/2010/main" val="2603886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2800" dirty="0" smtClean="0"/>
              <a:t>Differences Between Arrays and Pointers</a:t>
            </a: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32" y="1230387"/>
            <a:ext cx="3048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227362"/>
            <a:ext cx="5000811" cy="4478338"/>
          </a:xfrm>
          <a:prstGeom prst="rect">
            <a:avLst/>
          </a:prstGeom>
          <a:solidFill>
            <a:schemeClr val="bg1"/>
          </a:solidFill>
          <a:ln>
            <a:noFill/>
          </a:ln>
          <a:effectLst/>
        </p:spPr>
      </p:pic>
      <p:sp>
        <p:nvSpPr>
          <p:cNvPr id="9" name="TextBox 8"/>
          <p:cNvSpPr txBox="1"/>
          <p:nvPr/>
        </p:nvSpPr>
        <p:spPr>
          <a:xfrm>
            <a:off x="3767917" y="6139934"/>
            <a:ext cx="5119094" cy="369332"/>
          </a:xfrm>
          <a:prstGeom prst="rect">
            <a:avLst/>
          </a:prstGeom>
          <a:noFill/>
        </p:spPr>
        <p:txBody>
          <a:bodyPr wrap="none" rtlCol="0">
            <a:spAutoFit/>
          </a:bodyPr>
          <a:lstStyle/>
          <a:p>
            <a:r>
              <a:rPr lang="en-US" b="1" dirty="0">
                <a:solidFill>
                  <a:srgbClr val="00FFFF"/>
                </a:solidFill>
              </a:rPr>
              <a:t>https://</a:t>
            </a:r>
            <a:r>
              <a:rPr lang="en-US" b="1" dirty="0" smtClean="0">
                <a:solidFill>
                  <a:srgbClr val="00FFFF"/>
                </a:solidFill>
              </a:rPr>
              <a:t>www.youtube.com/watch?v=ToPkRyNOBZ8</a:t>
            </a:r>
          </a:p>
        </p:txBody>
      </p:sp>
      <p:sp>
        <p:nvSpPr>
          <p:cNvPr id="5" name="TextBox 4"/>
          <p:cNvSpPr txBox="1"/>
          <p:nvPr/>
        </p:nvSpPr>
        <p:spPr>
          <a:xfrm>
            <a:off x="609600" y="6001434"/>
            <a:ext cx="2948796" cy="646331"/>
          </a:xfrm>
          <a:prstGeom prst="rect">
            <a:avLst/>
          </a:prstGeom>
          <a:noFill/>
        </p:spPr>
        <p:txBody>
          <a:bodyPr wrap="square" rtlCol="0">
            <a:spAutoFit/>
          </a:bodyPr>
          <a:lstStyle/>
          <a:p>
            <a:pPr algn="r"/>
            <a:r>
              <a:rPr lang="en-US" b="1" dirty="0" smtClean="0">
                <a:solidFill>
                  <a:schemeClr val="bg1"/>
                </a:solidFill>
                <a:latin typeface="Arial" panose="020B0604020202020204" pitchFamily="34" charset="0"/>
                <a:cs typeface="Arial" panose="020B0604020202020204" pitchFamily="34" charset="0"/>
              </a:rPr>
              <a:t>More detailed exposition of this content</a:t>
            </a:r>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5079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1143000"/>
          </a:xfrm>
        </p:spPr>
        <p:txBody>
          <a:bodyPr/>
          <a:lstStyle/>
          <a:p>
            <a:r>
              <a:rPr lang="en-US" sz="2800" dirty="0" smtClean="0"/>
              <a:t>Dereferencing</a:t>
            </a:r>
            <a:endParaRPr lang="en-US" sz="2800" dirty="0"/>
          </a:p>
        </p:txBody>
      </p:sp>
      <p:sp>
        <p:nvSpPr>
          <p:cNvPr id="5" name="TextBox 4"/>
          <p:cNvSpPr txBox="1"/>
          <p:nvPr/>
        </p:nvSpPr>
        <p:spPr>
          <a:xfrm>
            <a:off x="152400" y="1371600"/>
            <a:ext cx="5029200" cy="3724096"/>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So if we have a pointer, how do we use that pointer to access the contents of memory at that location?</a:t>
            </a:r>
          </a:p>
          <a:p>
            <a:pPr marL="285750" indent="-285750">
              <a:spcBef>
                <a:spcPts val="600"/>
              </a:spcBef>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The process of accessing memory contents from a pointer is called dereferencing</a:t>
            </a:r>
          </a:p>
          <a:p>
            <a:pPr marL="285750" indent="-285750">
              <a:spcBef>
                <a:spcPts val="600"/>
              </a:spcBef>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Dereferencing also uses the asterisk *</a:t>
            </a:r>
          </a:p>
          <a:p>
            <a:pPr marL="285750" indent="-285750">
              <a:spcBef>
                <a:spcPts val="600"/>
              </a:spcBef>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How an asterisk is processed depends on where in a C statement it is used. Just be careful not to confuse pointer operations with arithmetic operations.</a:t>
            </a:r>
          </a:p>
          <a:p>
            <a:pPr marL="285750" indent="-285750">
              <a:spcBef>
                <a:spcPts val="600"/>
              </a:spcBef>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A variable is dereferenced thusly:</a:t>
            </a:r>
            <a:r>
              <a:rPr lang="en-US" b="1" dirty="0" smtClean="0">
                <a:solidFill>
                  <a:schemeClr val="bg1"/>
                </a:solidFill>
                <a:latin typeface="Arial" panose="020B0604020202020204" pitchFamily="34" charset="0"/>
                <a:cs typeface="Arial" panose="020B0604020202020204" pitchFamily="34" charset="0"/>
              </a:rPr>
              <a:t/>
            </a:r>
            <a:br>
              <a:rPr lang="en-US" b="1" dirty="0" smtClean="0">
                <a:solidFill>
                  <a:schemeClr val="bg1"/>
                </a:solidFill>
                <a:latin typeface="Arial" panose="020B0604020202020204" pitchFamily="34" charset="0"/>
                <a:cs typeface="Arial" panose="020B0604020202020204" pitchFamily="34" charset="0"/>
              </a:rPr>
            </a:br>
            <a:r>
              <a:rPr lang="en-US" dirty="0" smtClean="0">
                <a:solidFill>
                  <a:srgbClr val="FFFF00"/>
                </a:solidFill>
                <a:latin typeface="Consolas" panose="020B0609020204030204" pitchFamily="49" charset="0"/>
                <a:cs typeface="Consolas" panose="020B0609020204030204" pitchFamily="49" charset="0"/>
              </a:rPr>
              <a:t>foo = *bar;</a:t>
            </a:r>
            <a:endParaRPr lang="en-US" dirty="0">
              <a:solidFill>
                <a:srgbClr val="FFFF00"/>
              </a:solidFill>
              <a:latin typeface="Consolas" panose="020B0609020204030204" pitchFamily="49" charset="0"/>
              <a:cs typeface="Consolas" panose="020B0609020204030204" pitchFamily="49"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067" y="1371600"/>
            <a:ext cx="352213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8600" y="3429000"/>
            <a:ext cx="36830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3436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502"/>
            <a:ext cx="8747562" cy="487362"/>
          </a:xfrm>
        </p:spPr>
        <p:txBody>
          <a:bodyPr/>
          <a:lstStyle/>
          <a:p>
            <a:r>
              <a:rPr lang="en-US" sz="2800" dirty="0" smtClean="0"/>
              <a:t>Pointers, Functions, and Call By Reference</a:t>
            </a:r>
            <a:endParaRPr lang="en-US" sz="2800" dirty="0"/>
          </a:p>
        </p:txBody>
      </p:sp>
      <p:sp>
        <p:nvSpPr>
          <p:cNvPr id="5" name="TextBox 4"/>
          <p:cNvSpPr txBox="1"/>
          <p:nvPr/>
        </p:nvSpPr>
        <p:spPr>
          <a:xfrm>
            <a:off x="76200" y="573981"/>
            <a:ext cx="2948796" cy="590931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So far, when you passed a variable to a function, only the value of that variable was passed to the function. Modification of the passed value within the function would not affect the original variable.</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Passing the value of a variable in a function is referred to as </a:t>
            </a:r>
            <a:r>
              <a:rPr lang="en-US" b="1" dirty="0" smtClean="0">
                <a:solidFill>
                  <a:srgbClr val="00FFFF"/>
                </a:solidFill>
                <a:latin typeface="Arial" panose="020B0604020202020204" pitchFamily="34" charset="0"/>
                <a:cs typeface="Arial" panose="020B0604020202020204" pitchFamily="34" charset="0"/>
              </a:rPr>
              <a:t>call by value</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However, it is possible to pass the address of a variable, rather than it’s value. This allows the contents of the original variable to be modified.</a:t>
            </a:r>
          </a:p>
          <a:p>
            <a:pPr marL="285750" indent="-285750">
              <a:buFont typeface="Arial" panose="020B0604020202020204" pitchFamily="34" charset="0"/>
              <a:buChar char="•"/>
            </a:pPr>
            <a:r>
              <a:rPr lang="en-US" dirty="0" smtClean="0">
                <a:solidFill>
                  <a:schemeClr val="bg1"/>
                </a:solidFill>
                <a:latin typeface="Arial" panose="020B0604020202020204" pitchFamily="34" charset="0"/>
                <a:cs typeface="Arial" panose="020B0604020202020204" pitchFamily="34" charset="0"/>
              </a:rPr>
              <a:t>This is referred to as </a:t>
            </a:r>
            <a:r>
              <a:rPr lang="en-US" b="1" dirty="0" smtClean="0">
                <a:solidFill>
                  <a:srgbClr val="00FFFF"/>
                </a:solidFill>
                <a:latin typeface="Arial" panose="020B0604020202020204" pitchFamily="34" charset="0"/>
                <a:cs typeface="Arial" panose="020B0604020202020204" pitchFamily="34" charset="0"/>
              </a:rPr>
              <a:t>call by reference</a:t>
            </a:r>
            <a:r>
              <a:rPr lang="en-US" dirty="0" smtClean="0">
                <a:solidFill>
                  <a:schemeClr val="bg1"/>
                </a:solidFill>
                <a:latin typeface="Arial" panose="020B0604020202020204" pitchFamily="34" charset="0"/>
                <a:cs typeface="Arial" panose="020B0604020202020204" pitchFamily="34" charset="0"/>
              </a:rPr>
              <a:t>.</a:t>
            </a:r>
            <a:endParaRPr lang="en-US" dirty="0">
              <a:solidFill>
                <a:schemeClr val="bg1"/>
              </a:solidFill>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533400"/>
            <a:ext cx="5678487" cy="567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983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1</a:t>
            </a:r>
            <a:endParaRPr lang="en-US" sz="3200" dirty="0"/>
          </a:p>
        </p:txBody>
      </p:sp>
      <p:sp>
        <p:nvSpPr>
          <p:cNvPr id="3" name="Content Placeholder 2"/>
          <p:cNvSpPr>
            <a:spLocks noGrp="1"/>
          </p:cNvSpPr>
          <p:nvPr>
            <p:ph idx="1"/>
          </p:nvPr>
        </p:nvSpPr>
        <p:spPr>
          <a:xfrm>
            <a:off x="457200" y="1524000"/>
            <a:ext cx="8229600" cy="5105400"/>
          </a:xfrm>
        </p:spPr>
        <p:txBody>
          <a:bodyPr>
            <a:normAutofit fontScale="92500" lnSpcReduction="20000"/>
          </a:bodyPr>
          <a:lstStyle/>
          <a:p>
            <a:pPr marL="0" indent="0">
              <a:buNone/>
            </a:pPr>
            <a:r>
              <a:rPr lang="en-US" b="1" dirty="0" smtClean="0">
                <a:solidFill>
                  <a:srgbClr val="FFFF00"/>
                </a:solidFill>
              </a:rPr>
              <a:t>HOMEWORK!</a:t>
            </a:r>
          </a:p>
          <a:p>
            <a:r>
              <a:rPr lang="en-US" sz="2800" b="1" dirty="0" smtClean="0">
                <a:solidFill>
                  <a:srgbClr val="FFFF00"/>
                </a:solidFill>
              </a:rPr>
              <a:t>No explicit homework</a:t>
            </a:r>
          </a:p>
          <a:p>
            <a:r>
              <a:rPr lang="en-US" sz="2800" b="1" dirty="0" smtClean="0">
                <a:solidFill>
                  <a:srgbClr val="FFFF00"/>
                </a:solidFill>
              </a:rPr>
              <a:t>Have a look at the new </a:t>
            </a:r>
            <a:r>
              <a:rPr lang="en-US" sz="2800" b="1" dirty="0" err="1" smtClean="0">
                <a:solidFill>
                  <a:srgbClr val="FFFF00"/>
                </a:solidFill>
              </a:rPr>
              <a:t>IoT</a:t>
            </a:r>
            <a:r>
              <a:rPr lang="en-US" sz="2800" b="1" dirty="0" smtClean="0">
                <a:solidFill>
                  <a:srgbClr val="FFFF00"/>
                </a:solidFill>
              </a:rPr>
              <a:t> books added to your flash drives</a:t>
            </a:r>
          </a:p>
          <a:p>
            <a:pPr marL="0" indent="0">
              <a:buNone/>
            </a:pPr>
            <a:endParaRPr lang="en-US" b="1" dirty="0"/>
          </a:p>
          <a:p>
            <a:pPr marL="0" indent="0">
              <a:buNone/>
            </a:pPr>
            <a:r>
              <a:rPr lang="en-US" b="1" dirty="0" smtClean="0"/>
              <a:t>In next week’s exciting episode</a:t>
            </a:r>
          </a:p>
          <a:p>
            <a:r>
              <a:rPr lang="en-US" sz="2400" dirty="0"/>
              <a:t>Introduction to </a:t>
            </a:r>
            <a:r>
              <a:rPr lang="en-US" sz="2400" dirty="0" smtClean="0"/>
              <a:t>complex data structures</a:t>
            </a:r>
            <a:endParaRPr lang="en-US" sz="2400" dirty="0"/>
          </a:p>
          <a:p>
            <a:r>
              <a:rPr lang="en-US" sz="2400" dirty="0"/>
              <a:t>Using complex data structures</a:t>
            </a:r>
          </a:p>
          <a:p>
            <a:r>
              <a:rPr lang="en-US" sz="2400" dirty="0"/>
              <a:t>Class Exercise: Declare and use complex data structures</a:t>
            </a:r>
          </a:p>
          <a:p>
            <a:r>
              <a:rPr lang="en-US" sz="2400" dirty="0"/>
              <a:t>Introduction to linked lists</a:t>
            </a:r>
          </a:p>
          <a:p>
            <a:r>
              <a:rPr lang="en-US" sz="2400" dirty="0"/>
              <a:t>Linked list usage example</a:t>
            </a:r>
          </a:p>
          <a:p>
            <a:r>
              <a:rPr lang="en-US" sz="2400" dirty="0"/>
              <a:t>Different storage types</a:t>
            </a:r>
          </a:p>
          <a:p>
            <a:r>
              <a:rPr lang="en-US" sz="2400" dirty="0"/>
              <a:t>Storage declarations and Arduino</a:t>
            </a:r>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sz="3200" dirty="0" smtClean="0"/>
              <a:t>Class Format and Goals</a:t>
            </a:r>
            <a:br>
              <a:rPr lang="en-US" sz="3200" dirty="0" smtClean="0"/>
            </a:br>
            <a:r>
              <a:rPr lang="en-US" sz="1800" dirty="0" smtClean="0"/>
              <a:t>“Understanding of Arduino programming using ESP8266 for </a:t>
            </a:r>
            <a:r>
              <a:rPr lang="en-US" sz="1800" dirty="0" err="1" smtClean="0"/>
              <a:t>IoT</a:t>
            </a:r>
            <a:r>
              <a:rPr lang="en-US" sz="1800" dirty="0" smtClean="0"/>
              <a:t>”</a:t>
            </a:r>
            <a:endParaRPr lang="en-US" sz="1800" dirty="0"/>
          </a:p>
        </p:txBody>
      </p:sp>
      <p:sp>
        <p:nvSpPr>
          <p:cNvPr id="3" name="Content Placeholder 2"/>
          <p:cNvSpPr>
            <a:spLocks noGrp="1"/>
          </p:cNvSpPr>
          <p:nvPr>
            <p:ph idx="1"/>
          </p:nvPr>
        </p:nvSpPr>
        <p:spPr>
          <a:xfrm>
            <a:off x="457200" y="1600200"/>
            <a:ext cx="8229600" cy="5029200"/>
          </a:xfrm>
        </p:spPr>
        <p:txBody>
          <a:bodyPr>
            <a:noAutofit/>
          </a:bodyPr>
          <a:lstStyle/>
          <a:p>
            <a:pPr marL="0" indent="0">
              <a:spcBef>
                <a:spcPts val="0"/>
              </a:spcBef>
              <a:buNone/>
            </a:pPr>
            <a:r>
              <a:rPr lang="en-US" sz="2000" b="1" dirty="0" smtClean="0"/>
              <a:t>Goals</a:t>
            </a:r>
          </a:p>
          <a:p>
            <a:pPr>
              <a:spcBef>
                <a:spcPts val="0"/>
              </a:spcBef>
            </a:pPr>
            <a:r>
              <a:rPr lang="en-US" sz="2000" dirty="0" smtClean="0"/>
              <a:t>Understanding of C preprocessor operations</a:t>
            </a:r>
          </a:p>
          <a:p>
            <a:pPr>
              <a:spcBef>
                <a:spcPts val="0"/>
              </a:spcBef>
            </a:pPr>
            <a:r>
              <a:rPr lang="en-US" sz="2000" dirty="0" smtClean="0"/>
              <a:t>Understanding of variable internals and use of pointers</a:t>
            </a:r>
          </a:p>
          <a:p>
            <a:pPr>
              <a:spcBef>
                <a:spcPts val="0"/>
              </a:spcBef>
            </a:pPr>
            <a:r>
              <a:rPr lang="en-US" sz="2000" dirty="0" smtClean="0"/>
              <a:t>Basic understanding of FAT and related filesystems</a:t>
            </a:r>
          </a:p>
          <a:p>
            <a:pPr>
              <a:spcBef>
                <a:spcPts val="0"/>
              </a:spcBef>
            </a:pPr>
            <a:r>
              <a:rPr lang="en-US" sz="2000" dirty="0" smtClean="0"/>
              <a:t>Ability to use SPIFFS for file storage on ESP8266</a:t>
            </a:r>
          </a:p>
          <a:p>
            <a:pPr>
              <a:spcBef>
                <a:spcPts val="0"/>
              </a:spcBef>
            </a:pPr>
            <a:r>
              <a:rPr lang="en-US" sz="2000" dirty="0" smtClean="0"/>
              <a:t>Basic understanding of HTML language and HTTP protocol</a:t>
            </a:r>
          </a:p>
          <a:p>
            <a:pPr>
              <a:spcBef>
                <a:spcPts val="0"/>
              </a:spcBef>
            </a:pPr>
            <a:r>
              <a:rPr lang="en-US" sz="2000" dirty="0" smtClean="0"/>
              <a:t>Ability to create access points and web servers with ESP8266</a:t>
            </a:r>
          </a:p>
          <a:p>
            <a:pPr>
              <a:spcBef>
                <a:spcPts val="0"/>
              </a:spcBef>
            </a:pPr>
            <a:r>
              <a:rPr lang="en-US" sz="2000" dirty="0" smtClean="0"/>
              <a:t>Basic understanding of network messaging with Arduino</a:t>
            </a:r>
          </a:p>
          <a:p>
            <a:pPr>
              <a:spcBef>
                <a:spcPts val="0"/>
              </a:spcBef>
            </a:pPr>
            <a:r>
              <a:rPr lang="en-US" sz="2000" dirty="0" smtClean="0"/>
              <a:t>Basic usage of </a:t>
            </a:r>
            <a:r>
              <a:rPr lang="en-US" sz="2000" dirty="0" err="1" smtClean="0"/>
              <a:t>git</a:t>
            </a:r>
            <a:r>
              <a:rPr lang="en-US" sz="2000" dirty="0" smtClean="0"/>
              <a:t> and </a:t>
            </a:r>
            <a:r>
              <a:rPr lang="en-US" sz="2000" dirty="0" err="1" smtClean="0"/>
              <a:t>github</a:t>
            </a:r>
            <a:r>
              <a:rPr lang="en-US" sz="2000" dirty="0" smtClean="0"/>
              <a:t> for document version control</a:t>
            </a:r>
          </a:p>
          <a:p>
            <a:pPr marL="0" indent="0">
              <a:spcBef>
                <a:spcPts val="0"/>
              </a:spcBef>
              <a:buNone/>
            </a:pPr>
            <a:endParaRPr lang="en-US" sz="2000" b="1" dirty="0" smtClean="0"/>
          </a:p>
          <a:p>
            <a:pPr marL="0" indent="0">
              <a:spcBef>
                <a:spcPts val="0"/>
              </a:spcBef>
              <a:buNone/>
            </a:pPr>
            <a:r>
              <a:rPr lang="en-US" sz="2000" b="1" dirty="0" smtClean="0"/>
              <a:t>To Be Avoided</a:t>
            </a:r>
          </a:p>
          <a:p>
            <a:pPr>
              <a:spcBef>
                <a:spcPts val="0"/>
              </a:spcBef>
            </a:pPr>
            <a:r>
              <a:rPr lang="en-US" sz="2000" dirty="0" smtClean="0"/>
              <a:t>Detailed electronics knowledge and physical wiring of components</a:t>
            </a:r>
          </a:p>
          <a:p>
            <a:pPr>
              <a:spcBef>
                <a:spcPts val="0"/>
              </a:spcBef>
            </a:pPr>
            <a:r>
              <a:rPr lang="en-US" sz="2000" dirty="0" smtClean="0"/>
              <a:t>Processor internals and microcontroller internal architecture</a:t>
            </a:r>
          </a:p>
          <a:p>
            <a:pPr>
              <a:spcBef>
                <a:spcPts val="0"/>
              </a:spcBef>
            </a:pPr>
            <a:r>
              <a:rPr lang="en-US" sz="2000" dirty="0" smtClean="0"/>
              <a:t>Extensive math, computer science, or EE</a:t>
            </a:r>
          </a:p>
          <a:p>
            <a:pPr>
              <a:spcBef>
                <a:spcPts val="0"/>
              </a:spcBef>
            </a:pPr>
            <a:r>
              <a:rPr lang="en-US" sz="2000" dirty="0" smtClean="0"/>
              <a:t>Higher order web technologies like Java, JSON, and CSS</a:t>
            </a:r>
          </a:p>
          <a:p>
            <a:pPr>
              <a:spcBef>
                <a:spcPts val="0"/>
              </a:spcBef>
            </a:pPr>
            <a:endParaRPr lang="en-US" sz="2000" dirty="0"/>
          </a:p>
        </p:txBody>
      </p:sp>
    </p:spTree>
    <p:extLst>
      <p:ext uri="{BB962C8B-B14F-4D97-AF65-F5344CB8AC3E}">
        <p14:creationId xmlns:p14="http://schemas.microsoft.com/office/powerpoint/2010/main" val="3843337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and 2: 7Feb23 </a:t>
            </a:r>
            <a:r>
              <a:rPr lang="en-US" sz="1000" b="1" dirty="0" smtClean="0"/>
              <a:t>– </a:t>
            </a:r>
            <a:r>
              <a:rPr lang="en-US" sz="1000" b="1" dirty="0" smtClean="0"/>
              <a:t>Review, Addressing, and Pointers</a:t>
            </a:r>
            <a:endParaRPr lang="en-US" sz="1000" dirty="0"/>
          </a:p>
          <a:p>
            <a:pPr lvl="0"/>
            <a:r>
              <a:rPr lang="en-US" sz="900" dirty="0" smtClean="0"/>
              <a:t>Overview </a:t>
            </a:r>
            <a:r>
              <a:rPr lang="en-US" sz="900" dirty="0"/>
              <a:t>of lesson plan</a:t>
            </a:r>
          </a:p>
          <a:p>
            <a:pPr lvl="0"/>
            <a:r>
              <a:rPr lang="en-US" sz="900" dirty="0" smtClean="0"/>
              <a:t>Class </a:t>
            </a:r>
            <a:r>
              <a:rPr lang="en-US" sz="900" dirty="0" smtClean="0"/>
              <a:t>Exercise: Validation of sketch </a:t>
            </a:r>
            <a:r>
              <a:rPr lang="en-US" sz="900" dirty="0" smtClean="0"/>
              <a:t>uploading</a:t>
            </a:r>
          </a:p>
          <a:p>
            <a:pPr lvl="0"/>
            <a:r>
              <a:rPr lang="en-US" sz="900" dirty="0" smtClean="0"/>
              <a:t>Class Exercise: Validation of binary create and upload</a:t>
            </a:r>
            <a:endParaRPr lang="en-US" sz="900" dirty="0" smtClean="0"/>
          </a:p>
          <a:p>
            <a:pPr lvl="0"/>
            <a:r>
              <a:rPr lang="en-US" sz="900" dirty="0" smtClean="0"/>
              <a:t>More on the Preprocessor</a:t>
            </a:r>
          </a:p>
          <a:p>
            <a:pPr lvl="0"/>
            <a:r>
              <a:rPr lang="en-US" sz="900" dirty="0" smtClean="0"/>
              <a:t>Memory Organization and </a:t>
            </a:r>
            <a:r>
              <a:rPr lang="en-US" sz="900" dirty="0" smtClean="0"/>
              <a:t>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a:t>
            </a:r>
            <a:r>
              <a:rPr lang="en-US" sz="900" dirty="0" smtClean="0"/>
              <a:t>Function Calls</a:t>
            </a:r>
          </a:p>
          <a:p>
            <a:pPr lvl="0"/>
            <a:r>
              <a:rPr lang="en-US" sz="900" dirty="0" smtClean="0"/>
              <a:t>Call-by-reference Function Calls</a:t>
            </a:r>
          </a:p>
          <a:p>
            <a:pPr marL="0" indent="0">
              <a:buNone/>
            </a:pPr>
            <a:r>
              <a:rPr lang="en-US" sz="1000" b="1" dirty="0" smtClean="0"/>
              <a:t>Lesson 3: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a:t>
            </a:r>
            <a:r>
              <a:rPr lang="en-US" sz="900" dirty="0" smtClean="0"/>
              <a:t> </a:t>
            </a:r>
            <a:r>
              <a:rPr lang="en-US" sz="900" dirty="0" smtClean="0"/>
              <a:t>complex data </a:t>
            </a:r>
            <a:r>
              <a:rPr lang="en-US" sz="900" dirty="0" smtClean="0"/>
              <a:t>structures</a:t>
            </a:r>
          </a:p>
          <a:p>
            <a:pPr lvl="0"/>
            <a:r>
              <a:rPr lang="en-US" sz="900" dirty="0" smtClean="0"/>
              <a:t>Class Exercise: Declare and use complex data structures</a:t>
            </a:r>
            <a:endParaRPr lang="en-US" sz="900" dirty="0" smtClean="0"/>
          </a:p>
          <a:p>
            <a:pPr lvl="0"/>
            <a:r>
              <a:rPr lang="en-US" sz="900" dirty="0" smtClean="0"/>
              <a:t>Introduction </a:t>
            </a:r>
            <a:r>
              <a:rPr lang="en-US" sz="900" dirty="0" smtClean="0"/>
              <a:t>to linked lists</a:t>
            </a:r>
            <a:endParaRPr lang="en-US" sz="900" dirty="0"/>
          </a:p>
          <a:p>
            <a:pPr lvl="0"/>
            <a:r>
              <a:rPr lang="en-US" sz="900" dirty="0" smtClean="0"/>
              <a:t>Linked list usage example</a:t>
            </a:r>
            <a:endParaRPr lang="en-US" sz="900" dirty="0"/>
          </a:p>
          <a:p>
            <a:pPr lvl="0"/>
            <a:r>
              <a:rPr lang="en-US" sz="900" dirty="0" smtClean="0"/>
              <a:t>Different storage </a:t>
            </a:r>
            <a:r>
              <a:rPr lang="en-US" sz="900" dirty="0" smtClean="0"/>
              <a:t>types</a:t>
            </a:r>
            <a:endParaRPr lang="en-US" sz="900" dirty="0"/>
          </a:p>
          <a:p>
            <a:pPr lvl="0"/>
            <a:r>
              <a:rPr lang="en-US" sz="900" dirty="0" smtClean="0"/>
              <a:t>Storage </a:t>
            </a:r>
            <a:r>
              <a:rPr lang="en-US" sz="900" dirty="0" smtClean="0"/>
              <a:t>declarations </a:t>
            </a:r>
            <a:r>
              <a:rPr lang="en-US" sz="900" dirty="0" smtClean="0"/>
              <a:t>and Arduino</a:t>
            </a:r>
            <a:endParaRPr lang="en-US" sz="1000" dirty="0" smtClean="0"/>
          </a:p>
          <a:p>
            <a:pPr marL="0" indent="0">
              <a:buNone/>
            </a:pPr>
            <a:r>
              <a:rPr lang="en-US" sz="1000" b="1" dirty="0"/>
              <a:t>Lesson </a:t>
            </a:r>
            <a:r>
              <a:rPr lang="en-US" sz="1000" b="1" dirty="0"/>
              <a:t>4</a:t>
            </a:r>
            <a:r>
              <a:rPr lang="en-US" sz="1000" b="1" dirty="0" smtClean="0"/>
              <a:t>: 21Feb23 </a:t>
            </a:r>
            <a:r>
              <a:rPr lang="en-US" sz="1000" b="1" dirty="0"/>
              <a:t>– </a:t>
            </a:r>
            <a:r>
              <a:rPr lang="en-US" sz="1000" b="1" dirty="0" smtClean="0"/>
              <a:t>Fonts Redux</a:t>
            </a:r>
            <a:endParaRPr lang="en-US" sz="1000" dirty="0"/>
          </a:p>
          <a:p>
            <a:pPr lvl="0"/>
            <a:r>
              <a:rPr lang="en-US" sz="900" dirty="0" smtClean="0"/>
              <a:t>Bitmap font architecture review</a:t>
            </a:r>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5</a:t>
            </a:r>
            <a:r>
              <a:rPr lang="en-US" sz="1000" b="1" dirty="0" smtClean="0"/>
              <a:t>: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smtClean="0"/>
              <a:t>Installation</a:t>
            </a:r>
            <a:endParaRPr lang="en-US" sz="1000" dirty="0" smtClean="0"/>
          </a:p>
          <a:p>
            <a:pPr marL="0" indent="0">
              <a:buNone/>
            </a:pPr>
            <a:r>
              <a:rPr lang="en-US" sz="1000" b="1" dirty="0" smtClean="0"/>
              <a:t>Lesson 6: 7Mar23 </a:t>
            </a:r>
            <a:r>
              <a:rPr lang="en-US" sz="1000" b="1" dirty="0" smtClean="0"/>
              <a:t>–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a:t>
            </a:r>
            <a:r>
              <a:rPr lang="en-US" sz="1050" b="1" dirty="0" smtClean="0"/>
              <a:t>7: 14Mar23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endParaRPr lang="en-US" sz="900" dirty="0"/>
          </a:p>
          <a:p>
            <a:pPr lvl="0"/>
            <a:r>
              <a:rPr lang="en-US" sz="900" dirty="0"/>
              <a:t>Creating access points with ESP8266</a:t>
            </a:r>
          </a:p>
          <a:p>
            <a:pPr lvl="0"/>
            <a:r>
              <a:rPr lang="en-US" sz="900" dirty="0"/>
              <a:t>Class Exercise: </a:t>
            </a:r>
            <a:r>
              <a:rPr lang="en-US" sz="900" dirty="0" smtClean="0"/>
              <a:t>Creating </a:t>
            </a:r>
            <a:r>
              <a:rPr lang="en-US" sz="900" dirty="0"/>
              <a:t>an access point</a:t>
            </a:r>
          </a:p>
          <a:p>
            <a:pPr marL="0" indent="0">
              <a:buNone/>
            </a:pPr>
            <a:r>
              <a:rPr lang="en-US" sz="1050" b="1" dirty="0" smtClean="0"/>
              <a:t>Lesson </a:t>
            </a:r>
            <a:r>
              <a:rPr lang="en-US" sz="1050" b="1" dirty="0" smtClean="0"/>
              <a:t>8: 21Mar23 </a:t>
            </a:r>
            <a:r>
              <a:rPr lang="en-US" sz="1050" b="1" dirty="0"/>
              <a:t>– Web Technology</a:t>
            </a:r>
            <a:endParaRPr lang="en-US" sz="1050" dirty="0"/>
          </a:p>
          <a:p>
            <a:pPr lvl="0"/>
            <a:r>
              <a:rPr lang="en-US" sz="900" dirty="0"/>
              <a:t>Introduction to HTML</a:t>
            </a:r>
          </a:p>
          <a:p>
            <a:pPr lvl="0"/>
            <a:r>
              <a:rPr lang="en-US" sz="900" dirty="0"/>
              <a:t>Web server and client architecture</a:t>
            </a:r>
          </a:p>
          <a:p>
            <a:pPr lvl="0"/>
            <a:r>
              <a:rPr lang="en-US" sz="900" dirty="0"/>
              <a:t>Creating web servers with ESP8266</a:t>
            </a:r>
          </a:p>
          <a:p>
            <a:pPr lvl="0"/>
            <a:r>
              <a:rPr lang="en-US" sz="900" dirty="0"/>
              <a:t>Class Exercise: </a:t>
            </a:r>
            <a:r>
              <a:rPr lang="en-US" sz="900" dirty="0" smtClean="0"/>
              <a:t>A </a:t>
            </a:r>
            <a:r>
              <a:rPr lang="en-US" sz="900" dirty="0"/>
              <a:t>basic web server for time and </a:t>
            </a:r>
            <a:r>
              <a:rPr lang="en-US" sz="900" dirty="0" smtClean="0"/>
              <a:t>temperature</a:t>
            </a:r>
          </a:p>
          <a:p>
            <a:pPr marL="0" indent="0">
              <a:buNone/>
            </a:pPr>
            <a:r>
              <a:rPr lang="en-US" sz="1050" b="1" dirty="0" smtClean="0"/>
              <a:t>Lesson 9: 28Mar23 </a:t>
            </a:r>
            <a:r>
              <a:rPr lang="en-US" sz="1050" b="1" dirty="0"/>
              <a:t>– </a:t>
            </a:r>
            <a:r>
              <a:rPr lang="en-US" sz="1050" b="1" dirty="0" smtClean="0"/>
              <a:t>Arduino Web Services</a:t>
            </a:r>
            <a:endParaRPr lang="en-US" sz="1050" b="1" dirty="0"/>
          </a:p>
          <a:p>
            <a:r>
              <a:rPr lang="en-US" sz="900" dirty="0" smtClean="0"/>
              <a:t>Storing web pages using SPIFFS</a:t>
            </a:r>
            <a:endParaRPr lang="en-US" sz="900" dirty="0"/>
          </a:p>
          <a:p>
            <a:r>
              <a:rPr lang="en-US" sz="900" dirty="0" smtClean="0"/>
              <a:t>HTML forms</a:t>
            </a:r>
            <a:endParaRPr lang="en-US" sz="900" dirty="0"/>
          </a:p>
          <a:p>
            <a:r>
              <a:rPr lang="en-US" sz="900" dirty="0" smtClean="0"/>
              <a:t>Form processing with Arduino</a:t>
            </a:r>
          </a:p>
          <a:p>
            <a:r>
              <a:rPr lang="en-US" sz="900" dirty="0" smtClean="0"/>
              <a:t>Class Exercise: Displaying text entered on a web </a:t>
            </a:r>
            <a:r>
              <a:rPr lang="en-US" sz="900" dirty="0" smtClean="0"/>
              <a:t>page</a:t>
            </a:r>
          </a:p>
          <a:p>
            <a:r>
              <a:rPr lang="en-US" sz="900" dirty="0" smtClean="0"/>
              <a:t>Obtaining weather information from the Internet</a:t>
            </a:r>
          </a:p>
          <a:p>
            <a:r>
              <a:rPr lang="en-US" sz="900" dirty="0" smtClean="0"/>
              <a:t>Class Exercise: Displaying weather information</a:t>
            </a:r>
            <a:endParaRPr lang="en-US" sz="900" dirty="0"/>
          </a:p>
          <a:p>
            <a:pPr marL="0" indent="0">
              <a:buNone/>
            </a:pPr>
            <a:r>
              <a:rPr lang="en-US" sz="1050" b="1" dirty="0"/>
              <a:t>Lesson </a:t>
            </a:r>
            <a:r>
              <a:rPr lang="en-US" sz="1050" b="1" dirty="0" smtClean="0"/>
              <a:t>10: 4Apr23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11:11Apr23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t>
            </a:r>
            <a:r>
              <a:rPr lang="en-US" sz="900" dirty="0" smtClean="0"/>
              <a:t>account</a:t>
            </a:r>
          </a:p>
          <a:p>
            <a:pPr marL="0" indent="0">
              <a:buNone/>
            </a:pPr>
            <a:r>
              <a:rPr lang="en-US" sz="1050" b="1" dirty="0"/>
              <a:t>Lesson </a:t>
            </a:r>
            <a:r>
              <a:rPr lang="en-US" sz="1050" b="1" dirty="0" smtClean="0"/>
              <a:t>12:18Apr23 </a:t>
            </a:r>
            <a:r>
              <a:rPr lang="en-US" sz="1050" b="1" dirty="0"/>
              <a:t>– Using VSC</a:t>
            </a:r>
            <a:endParaRPr lang="en-US" sz="1050" dirty="0"/>
          </a:p>
          <a:p>
            <a:pPr lvl="0"/>
            <a:r>
              <a:rPr lang="en-US" sz="900" dirty="0"/>
              <a:t>VSC plugin review</a:t>
            </a:r>
          </a:p>
          <a:p>
            <a:pPr lvl="0"/>
            <a:r>
              <a:rPr lang="en-US" sz="900" dirty="0"/>
              <a:t>Using VSC with Arduino</a:t>
            </a:r>
          </a:p>
          <a:p>
            <a:pPr lvl="0"/>
            <a:r>
              <a:rPr lang="en-US" sz="900" dirty="0" smtClean="0"/>
              <a:t>Using VSC with </a:t>
            </a:r>
            <a:r>
              <a:rPr lang="en-US" sz="900" dirty="0" err="1" smtClean="0"/>
              <a:t>Git</a:t>
            </a:r>
            <a:endParaRPr lang="en-US" sz="7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USB Flash Drive Inventory</a:t>
            </a:r>
            <a:endParaRPr lang="en-US" sz="2800" dirty="0"/>
          </a:p>
        </p:txBody>
      </p:sp>
      <p:sp>
        <p:nvSpPr>
          <p:cNvPr id="3" name="Content Placeholder 2"/>
          <p:cNvSpPr>
            <a:spLocks noGrp="1"/>
          </p:cNvSpPr>
          <p:nvPr>
            <p:ph sz="half" idx="1"/>
          </p:nvPr>
        </p:nvSpPr>
        <p:spPr>
          <a:xfrm>
            <a:off x="228600" y="533400"/>
            <a:ext cx="3962400" cy="3733800"/>
          </a:xfrm>
        </p:spPr>
        <p:txBody>
          <a:bodyPr>
            <a:noAutofit/>
          </a:bodyPr>
          <a:lstStyle/>
          <a:p>
            <a:pPr marL="0" indent="0">
              <a:buNone/>
            </a:pPr>
            <a:r>
              <a:rPr lang="en-US" sz="1100" b="1" dirty="0" smtClean="0"/>
              <a:t>DOCUMENTATION – Arduino Reference</a:t>
            </a:r>
          </a:p>
          <a:p>
            <a:r>
              <a:rPr lang="en-US" sz="1100" b="1" dirty="0"/>
              <a:t>Programming with Arduino.pdf</a:t>
            </a:r>
          </a:p>
          <a:p>
            <a:r>
              <a:rPr lang="en-US" sz="1100" b="1" dirty="0">
                <a:solidFill>
                  <a:srgbClr val="FFFF00"/>
                </a:solidFill>
              </a:rPr>
              <a:t>Arduino Cookbook-2ndEdition.pdf</a:t>
            </a:r>
          </a:p>
          <a:p>
            <a:r>
              <a:rPr lang="en-US" sz="1100" b="1" dirty="0"/>
              <a:t>Arduino-For-Beginners-REV2.pdf</a:t>
            </a:r>
          </a:p>
          <a:p>
            <a:r>
              <a:rPr lang="en-US" sz="1100" b="1" dirty="0"/>
              <a:t>IntroArduinoBook-AlanSmith.pdf</a:t>
            </a:r>
          </a:p>
          <a:p>
            <a:r>
              <a:rPr lang="en-US" sz="1100" b="1" dirty="0"/>
              <a:t>IntroductionToArduino-Book-AlanGSmith.pdf</a:t>
            </a:r>
          </a:p>
          <a:p>
            <a:r>
              <a:rPr lang="en-US" sz="1100" b="1" dirty="0"/>
              <a:t>Make_Getting_Started_with_Arduino_3E.pdf</a:t>
            </a:r>
            <a:endParaRPr lang="en-US" sz="1100" b="1" dirty="0" smtClean="0"/>
          </a:p>
          <a:p>
            <a:pPr marL="0" indent="0">
              <a:buNone/>
            </a:pPr>
            <a:endParaRPr lang="en-US" sz="1100" b="1" dirty="0" smtClean="0"/>
          </a:p>
          <a:p>
            <a:pPr marL="0" indent="0">
              <a:buNone/>
            </a:pPr>
            <a:r>
              <a:rPr lang="en-US" sz="1100" b="1" dirty="0" smtClean="0"/>
              <a:t>DOCUMENTATION – Electronics Reference</a:t>
            </a:r>
          </a:p>
          <a:p>
            <a:r>
              <a:rPr lang="en-US" sz="1100" b="1" dirty="0" smtClean="0"/>
              <a:t>the-original-guide-to-boards-2021.pdf</a:t>
            </a:r>
          </a:p>
          <a:p>
            <a:r>
              <a:rPr lang="en-US" sz="1100" b="1" dirty="0" smtClean="0"/>
              <a:t>Basic Electronics-Semiconductors.pdf</a:t>
            </a:r>
          </a:p>
          <a:p>
            <a:r>
              <a:rPr lang="en-US" sz="1100" b="1" dirty="0" err="1" smtClean="0"/>
              <a:t>Grobs</a:t>
            </a:r>
            <a:r>
              <a:rPr lang="en-US" sz="1100" b="1" dirty="0" smtClean="0"/>
              <a:t> </a:t>
            </a:r>
            <a:r>
              <a:rPr lang="en-US" sz="1100" b="1" dirty="0"/>
              <a:t>Basic Electronics </a:t>
            </a:r>
            <a:r>
              <a:rPr lang="en-US" sz="1100" b="1" dirty="0" smtClean="0"/>
              <a:t>2010.pdf</a:t>
            </a:r>
          </a:p>
          <a:p>
            <a:r>
              <a:rPr lang="en-US" sz="1100" b="1" dirty="0" smtClean="0"/>
              <a:t>Instructables-Basic-Electronics.pdf</a:t>
            </a:r>
          </a:p>
          <a:p>
            <a:r>
              <a:rPr lang="en-US" sz="1100" b="1" dirty="0" smtClean="0"/>
              <a:t>Intro </a:t>
            </a:r>
            <a:r>
              <a:rPr lang="en-US" sz="1100" b="1" dirty="0"/>
              <a:t>to </a:t>
            </a:r>
            <a:r>
              <a:rPr lang="en-US" sz="1100" b="1" dirty="0" smtClean="0"/>
              <a:t>Electronics-Noisemantra.pdf</a:t>
            </a:r>
          </a:p>
          <a:p>
            <a:r>
              <a:rPr lang="en-US" sz="1100" b="1" dirty="0" smtClean="0"/>
              <a:t>Make </a:t>
            </a:r>
            <a:r>
              <a:rPr lang="en-US" sz="1100" b="1" dirty="0"/>
              <a:t>Electronics 2nd Edition by Charles </a:t>
            </a:r>
            <a:r>
              <a:rPr lang="en-US" sz="1100" b="1" dirty="0" smtClean="0"/>
              <a:t>Platt.pdf</a:t>
            </a:r>
          </a:p>
          <a:p>
            <a:r>
              <a:rPr lang="en-US" sz="1100" b="1" dirty="0" smtClean="0"/>
              <a:t>SPIE-TT107-PracticalElectronicsforOpticalDesignandEngineering-Chapter1.pdf</a:t>
            </a:r>
          </a:p>
        </p:txBody>
      </p:sp>
      <p:sp>
        <p:nvSpPr>
          <p:cNvPr id="4" name="Content Placeholder 3"/>
          <p:cNvSpPr>
            <a:spLocks noGrp="1"/>
          </p:cNvSpPr>
          <p:nvPr>
            <p:ph sz="half" idx="2"/>
          </p:nvPr>
        </p:nvSpPr>
        <p:spPr>
          <a:xfrm>
            <a:off x="4191000" y="533400"/>
            <a:ext cx="4495800" cy="3733800"/>
          </a:xfrm>
        </p:spPr>
        <p:txBody>
          <a:bodyPr>
            <a:noAutofit/>
          </a:bodyPr>
          <a:lstStyle/>
          <a:p>
            <a:pPr marL="0" indent="0">
              <a:buNone/>
            </a:pPr>
            <a:r>
              <a:rPr lang="en-US" sz="1100" b="1" dirty="0" smtClean="0">
                <a:solidFill>
                  <a:srgbClr val="00FFFF"/>
                </a:solidFill>
              </a:rPr>
              <a:t>DOCUMENTATION – Internet of Things (</a:t>
            </a:r>
            <a:r>
              <a:rPr lang="en-US" sz="1100" b="1" dirty="0" err="1" smtClean="0">
                <a:solidFill>
                  <a:srgbClr val="00FFFF"/>
                </a:solidFill>
              </a:rPr>
              <a:t>IoT</a:t>
            </a:r>
            <a:r>
              <a:rPr lang="en-US" sz="1100" b="1" dirty="0" smtClean="0">
                <a:solidFill>
                  <a:srgbClr val="00FFFF"/>
                </a:solidFill>
              </a:rPr>
              <a:t>)</a:t>
            </a:r>
          </a:p>
          <a:p>
            <a:r>
              <a:rPr lang="en-US" sz="1100" b="1" dirty="0" smtClean="0">
                <a:solidFill>
                  <a:srgbClr val="00FFFF"/>
                </a:solidFill>
              </a:rPr>
              <a:t>Internet of Things With Arduino</a:t>
            </a:r>
          </a:p>
          <a:p>
            <a:r>
              <a:rPr lang="en-US" sz="1100" b="1" dirty="0" smtClean="0">
                <a:solidFill>
                  <a:srgbClr val="00FFFF"/>
                </a:solidFill>
              </a:rPr>
              <a:t>Building Arduino Projects For The Internet Of Things</a:t>
            </a:r>
          </a:p>
          <a:p>
            <a:pPr marL="0" indent="0">
              <a:buNone/>
            </a:pPr>
            <a:endParaRPr lang="en-US" sz="1100" b="1" dirty="0"/>
          </a:p>
          <a:p>
            <a:pPr marL="0" indent="0">
              <a:buNone/>
            </a:pPr>
            <a:r>
              <a:rPr lang="en-US" sz="1100" b="1" dirty="0" smtClean="0"/>
              <a:t>DOCUMENTATION </a:t>
            </a:r>
            <a:r>
              <a:rPr lang="en-US" sz="1100" b="1" dirty="0"/>
              <a:t>– </a:t>
            </a:r>
            <a:r>
              <a:rPr lang="en-US" sz="1100" b="1" dirty="0" smtClean="0"/>
              <a:t>ESP8266</a:t>
            </a:r>
            <a:endParaRPr lang="en-US" sz="1100" b="1" dirty="0"/>
          </a:p>
          <a:p>
            <a:r>
              <a:rPr lang="en-US" sz="1100" b="1" dirty="0" smtClean="0"/>
              <a:t>ESP8266 pinout diagram</a:t>
            </a:r>
            <a:endParaRPr lang="en-US" sz="1100" b="1" dirty="0"/>
          </a:p>
          <a:p>
            <a:pPr marL="0" indent="0">
              <a:buNone/>
            </a:pPr>
            <a:endParaRPr lang="en-US" sz="1100" b="1" dirty="0" smtClean="0"/>
          </a:p>
          <a:p>
            <a:pPr marL="0" indent="0">
              <a:buNone/>
            </a:pPr>
            <a:r>
              <a:rPr lang="en-US" sz="1100" b="1" dirty="0" smtClean="0"/>
              <a:t>DOCUMENTATION </a:t>
            </a:r>
            <a:r>
              <a:rPr lang="en-US" sz="1100" b="1" dirty="0"/>
              <a:t>– </a:t>
            </a:r>
            <a:r>
              <a:rPr lang="en-US" sz="1100" b="1" dirty="0" smtClean="0"/>
              <a:t>Boards Guides</a:t>
            </a:r>
            <a:endParaRPr lang="en-US" sz="1100" b="1" dirty="0"/>
          </a:p>
          <a:p>
            <a:r>
              <a:rPr lang="en-US" sz="1100" b="1" dirty="0" smtClean="0"/>
              <a:t>Original Boards Guides from 2019-2022</a:t>
            </a:r>
            <a:endParaRPr lang="en-US" sz="1100" b="1" dirty="0"/>
          </a:p>
          <a:p>
            <a:pPr marL="0" indent="0">
              <a:buNone/>
            </a:pPr>
            <a:endParaRPr lang="en-US" sz="1100" b="1" dirty="0" smtClean="0"/>
          </a:p>
          <a:p>
            <a:pPr marL="0" indent="0">
              <a:buNone/>
            </a:pPr>
            <a:r>
              <a:rPr lang="en-US" sz="1100" b="1" dirty="0" smtClean="0"/>
              <a:t>DOCUMENTATION </a:t>
            </a:r>
            <a:r>
              <a:rPr lang="en-US" sz="1100" b="1" dirty="0"/>
              <a:t>– Class Information</a:t>
            </a:r>
          </a:p>
          <a:p>
            <a:r>
              <a:rPr lang="en-US" sz="1100" b="1" dirty="0" smtClean="0"/>
              <a:t>SEICHE-BasicArduinoProgramming-Lesson1-V1.pdf</a:t>
            </a:r>
          </a:p>
          <a:p>
            <a:endParaRPr lang="en-US" sz="1100" b="1" dirty="0"/>
          </a:p>
          <a:p>
            <a:pPr marL="0" indent="0">
              <a:buNone/>
            </a:pPr>
            <a:r>
              <a:rPr lang="en-US" sz="1100" b="1" dirty="0" smtClean="0"/>
              <a:t>SOFTWARE </a:t>
            </a:r>
            <a:r>
              <a:rPr lang="en-US" sz="1100" b="1" dirty="0"/>
              <a:t>– </a:t>
            </a:r>
            <a:r>
              <a:rPr lang="en-US" sz="1100" b="1" dirty="0" smtClean="0"/>
              <a:t>Visual Studio Code</a:t>
            </a:r>
            <a:endParaRPr lang="en-US" sz="1100" b="1" dirty="0"/>
          </a:p>
          <a:p>
            <a:r>
              <a:rPr lang="en-US" sz="1100" b="1" dirty="0" smtClean="0"/>
              <a:t>Windows x64</a:t>
            </a:r>
          </a:p>
          <a:p>
            <a:pPr lvl="1"/>
            <a:r>
              <a:rPr lang="en-US" sz="900" b="1" dirty="0" smtClean="0"/>
              <a:t>“User” non-elevated installer</a:t>
            </a:r>
          </a:p>
          <a:p>
            <a:pPr lvl="1"/>
            <a:r>
              <a:rPr lang="en-US" sz="900" b="1" dirty="0" smtClean="0"/>
              <a:t>“Normal” elevated installer</a:t>
            </a:r>
            <a:endParaRPr lang="en-US" sz="900" b="1" dirty="0"/>
          </a:p>
          <a:p>
            <a:r>
              <a:rPr lang="en-US" sz="1100" b="1" dirty="0" err="1" smtClean="0"/>
              <a:t>Kubuntu</a:t>
            </a:r>
            <a:r>
              <a:rPr lang="en-US" sz="1100" b="1" dirty="0" smtClean="0"/>
              <a:t> x64</a:t>
            </a:r>
            <a:endParaRPr lang="en-US" sz="1100" b="1" dirty="0"/>
          </a:p>
          <a:p>
            <a:pPr lvl="1"/>
            <a:r>
              <a:rPr lang="en-US" sz="900" b="1" dirty="0" smtClean="0"/>
              <a:t>.deb package for use with Aptitude (apt-install)</a:t>
            </a:r>
            <a:endParaRPr lang="en-US" sz="1100" b="1" dirty="0"/>
          </a:p>
        </p:txBody>
      </p:sp>
      <p:sp>
        <p:nvSpPr>
          <p:cNvPr id="5" name="TextBox 4"/>
          <p:cNvSpPr txBox="1"/>
          <p:nvPr/>
        </p:nvSpPr>
        <p:spPr>
          <a:xfrm>
            <a:off x="304800" y="4343400"/>
            <a:ext cx="8382000" cy="800219"/>
          </a:xfrm>
          <a:prstGeom prst="rect">
            <a:avLst/>
          </a:prstGeom>
          <a:noFill/>
        </p:spPr>
        <p:txBody>
          <a:bodyPr wrap="square" rtlCol="0">
            <a:spAutoFit/>
          </a:bodyPr>
          <a:lstStyle/>
          <a:p>
            <a:r>
              <a:rPr lang="en-US" dirty="0" smtClean="0">
                <a:solidFill>
                  <a:schemeClr val="bg1"/>
                </a:solidFill>
                <a:latin typeface="Arial Black" panose="020B0A04020102020204" pitchFamily="34" charset="0"/>
              </a:rPr>
              <a:t>Critical Documents</a:t>
            </a:r>
          </a:p>
          <a:p>
            <a:pPr marL="285750" indent="-285750">
              <a:buFont typeface="Arial" panose="020B0604020202020204" pitchFamily="34" charset="0"/>
              <a:buChar char="•"/>
            </a:pPr>
            <a:r>
              <a:rPr lang="en-US" sz="1400" b="1" dirty="0">
                <a:solidFill>
                  <a:srgbClr val="FFFF00"/>
                </a:solidFill>
                <a:latin typeface="Arial" panose="020B0604020202020204" pitchFamily="34" charset="0"/>
                <a:cs typeface="Arial" panose="020B0604020202020204" pitchFamily="34" charset="0"/>
              </a:rPr>
              <a:t>Internet of Things With </a:t>
            </a:r>
            <a:r>
              <a:rPr lang="en-US" sz="1400" b="1" dirty="0" smtClean="0">
                <a:solidFill>
                  <a:srgbClr val="FFFF00"/>
                </a:solidFill>
                <a:latin typeface="Arial" panose="020B0604020202020204" pitchFamily="34" charset="0"/>
                <a:cs typeface="Arial" panose="020B0604020202020204" pitchFamily="34" charset="0"/>
              </a:rPr>
              <a:t>Arduino – Use this for reference and class </a:t>
            </a:r>
            <a:r>
              <a:rPr lang="en-US" sz="1400" b="1" dirty="0" err="1" smtClean="0">
                <a:solidFill>
                  <a:srgbClr val="FFFF00"/>
                </a:solidFill>
                <a:latin typeface="Arial" panose="020B0604020202020204" pitchFamily="34" charset="0"/>
                <a:cs typeface="Arial" panose="020B0604020202020204" pitchFamily="34" charset="0"/>
              </a:rPr>
              <a:t>excercises</a:t>
            </a:r>
            <a:endParaRPr lang="en-US" sz="1400" b="1" dirty="0" smtClean="0">
              <a:solidFill>
                <a:srgbClr val="FFFF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solidFill>
                  <a:srgbClr val="FFFF00"/>
                </a:solidFill>
                <a:latin typeface="Arial" panose="020B0604020202020204" pitchFamily="34" charset="0"/>
                <a:cs typeface="Arial" panose="020B0604020202020204" pitchFamily="34" charset="0"/>
              </a:rPr>
              <a:t>Building Arduino Projects For The Internet Of </a:t>
            </a:r>
            <a:r>
              <a:rPr lang="en-US" sz="1400" b="1" dirty="0" smtClean="0">
                <a:solidFill>
                  <a:srgbClr val="FFFF00"/>
                </a:solidFill>
                <a:latin typeface="Arial" panose="020B0604020202020204" pitchFamily="34" charset="0"/>
                <a:cs typeface="Arial" panose="020B0604020202020204" pitchFamily="34" charset="0"/>
              </a:rPr>
              <a:t>Things – Use this for advanced self-study</a:t>
            </a:r>
            <a:endParaRPr lang="en-US" sz="1400" b="1" dirty="0">
              <a:solidFill>
                <a:srgbClr val="FFFF00"/>
              </a:solidFill>
              <a:latin typeface="Arial" panose="020B0604020202020204" pitchFamily="34" charset="0"/>
              <a:cs typeface="Arial" panose="020B0604020202020204" pitchFamily="34" charset="0"/>
            </a:endParaRPr>
          </a:p>
        </p:txBody>
      </p:sp>
      <p:sp>
        <p:nvSpPr>
          <p:cNvPr id="6" name="TextBox 5"/>
          <p:cNvSpPr txBox="1"/>
          <p:nvPr/>
        </p:nvSpPr>
        <p:spPr>
          <a:xfrm>
            <a:off x="314325" y="5562600"/>
            <a:ext cx="8382000" cy="584775"/>
          </a:xfrm>
          <a:prstGeom prst="rect">
            <a:avLst/>
          </a:prstGeom>
          <a:noFill/>
        </p:spPr>
        <p:txBody>
          <a:bodyPr wrap="square" rtlCol="0">
            <a:spAutoFit/>
          </a:bodyPr>
          <a:lstStyle/>
          <a:p>
            <a:r>
              <a:rPr lang="en-US" dirty="0" smtClean="0">
                <a:solidFill>
                  <a:srgbClr val="FFFF00"/>
                </a:solidFill>
                <a:latin typeface="Arial Black" panose="020B0A04020102020204" pitchFamily="34" charset="0"/>
              </a:rPr>
              <a:t>RETURN FLASH DRIVES AT END OF EACH LESSON</a:t>
            </a:r>
          </a:p>
          <a:p>
            <a:pPr marL="285750" indent="-285750">
              <a:buFont typeface="Arial" panose="020B0604020202020204" pitchFamily="34" charset="0"/>
              <a:buChar char="•"/>
            </a:pPr>
            <a:r>
              <a:rPr lang="en-US" sz="1400" b="1" dirty="0" smtClean="0">
                <a:solidFill>
                  <a:schemeClr val="bg1"/>
                </a:solidFill>
                <a:latin typeface="Arial" panose="020B0604020202020204" pitchFamily="34" charset="0"/>
                <a:cs typeface="Arial" panose="020B0604020202020204" pitchFamily="34" charset="0"/>
              </a:rPr>
              <a:t>I’ll load new content each week, at least that week’s lesson but also sketches when needed</a:t>
            </a:r>
            <a:endParaRPr 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1 – </a:t>
            </a:r>
            <a:r>
              <a:rPr lang="en-US" sz="2400" dirty="0" smtClean="0"/>
              <a:t>Review, Addressing and Pointers</a:t>
            </a:r>
            <a:endParaRPr lang="en-US" sz="2400" dirty="0"/>
          </a:p>
        </p:txBody>
      </p:sp>
      <p:sp>
        <p:nvSpPr>
          <p:cNvPr id="3" name="Content Placeholder 2"/>
          <p:cNvSpPr>
            <a:spLocks noGrp="1"/>
          </p:cNvSpPr>
          <p:nvPr>
            <p:ph idx="1"/>
          </p:nvPr>
        </p:nvSpPr>
        <p:spPr>
          <a:xfrm>
            <a:off x="457200" y="1219200"/>
            <a:ext cx="8229600" cy="5410200"/>
          </a:xfrm>
        </p:spPr>
        <p:txBody>
          <a:bodyPr>
            <a:noAutofit/>
          </a:bodyPr>
          <a:lstStyle/>
          <a:p>
            <a:pPr marL="0" indent="0">
              <a:buNone/>
            </a:pPr>
            <a:r>
              <a:rPr lang="en-US" sz="2000" b="1" dirty="0" smtClean="0"/>
              <a:t>Part A</a:t>
            </a:r>
          </a:p>
          <a:p>
            <a:r>
              <a:rPr lang="en-US" sz="2000" dirty="0"/>
              <a:t>Overview of lesson </a:t>
            </a:r>
            <a:r>
              <a:rPr lang="en-US" sz="2000" dirty="0" smtClean="0"/>
              <a:t>plan</a:t>
            </a:r>
          </a:p>
          <a:p>
            <a:r>
              <a:rPr lang="en-US" sz="2000" dirty="0"/>
              <a:t>Inventory of USB </a:t>
            </a:r>
            <a:r>
              <a:rPr lang="en-US" sz="2000" dirty="0" smtClean="0"/>
              <a:t>Drives – New files</a:t>
            </a:r>
            <a:endParaRPr lang="en-US" sz="2000" dirty="0"/>
          </a:p>
          <a:p>
            <a:r>
              <a:rPr lang="en-US" sz="2000" dirty="0" smtClean="0"/>
              <a:t>Review of ESP8266 connection and software upload (Class Exercise)</a:t>
            </a:r>
          </a:p>
          <a:p>
            <a:pPr marL="0" indent="0">
              <a:buNone/>
            </a:pPr>
            <a:r>
              <a:rPr lang="en-US" sz="2000" b="1" dirty="0" smtClean="0"/>
              <a:t>Part B</a:t>
            </a:r>
          </a:p>
          <a:p>
            <a:r>
              <a:rPr lang="en-US" sz="2000" dirty="0" smtClean="0"/>
              <a:t>More About the Preprocessor</a:t>
            </a:r>
          </a:p>
          <a:p>
            <a:r>
              <a:rPr lang="en-US" sz="2000" dirty="0" smtClean="0"/>
              <a:t>Memory organization and </a:t>
            </a:r>
            <a:r>
              <a:rPr lang="en-US" sz="2000" dirty="0" smtClean="0"/>
              <a:t>variables</a:t>
            </a:r>
          </a:p>
          <a:p>
            <a:r>
              <a:rPr lang="en-US" sz="2000" dirty="0" smtClean="0"/>
              <a:t>Addresses and pointers</a:t>
            </a:r>
            <a:endParaRPr lang="en-US" sz="2000" dirty="0"/>
          </a:p>
          <a:p>
            <a:r>
              <a:rPr lang="en-US" sz="2000" dirty="0"/>
              <a:t>Using pointers to </a:t>
            </a:r>
            <a:r>
              <a:rPr lang="en-US" sz="2000" dirty="0" smtClean="0"/>
              <a:t>variables</a:t>
            </a:r>
          </a:p>
          <a:p>
            <a:r>
              <a:rPr lang="en-US" sz="2000" dirty="0" smtClean="0"/>
              <a:t>Pointers and Arrays</a:t>
            </a:r>
            <a:endParaRPr lang="en-US" sz="2000" dirty="0"/>
          </a:p>
          <a:p>
            <a:r>
              <a:rPr lang="en-US" sz="2000" dirty="0" smtClean="0"/>
              <a:t>Dereferencing</a:t>
            </a:r>
            <a:endParaRPr lang="en-US" sz="2000" dirty="0"/>
          </a:p>
          <a:p>
            <a:r>
              <a:rPr lang="en-US" sz="2000" dirty="0"/>
              <a:t>Call-by-value </a:t>
            </a:r>
            <a:r>
              <a:rPr lang="en-US" sz="2000" dirty="0" smtClean="0"/>
              <a:t>and Call-by-reference in function calls</a:t>
            </a:r>
            <a:endParaRPr lang="en-US" sz="2000" dirty="0"/>
          </a:p>
          <a:p>
            <a:endParaRPr lang="en-US" sz="2000" dirty="0" smtClean="0"/>
          </a:p>
          <a:p>
            <a:endParaRPr lang="en-US" sz="2000"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Preparing a Sketch</a:t>
            </a:r>
            <a:endParaRPr lang="en-US" sz="3200" dirty="0"/>
          </a:p>
        </p:txBody>
      </p:sp>
      <p:sp>
        <p:nvSpPr>
          <p:cNvPr id="3" name="Content Placeholder 2"/>
          <p:cNvSpPr>
            <a:spLocks noGrp="1"/>
          </p:cNvSpPr>
          <p:nvPr>
            <p:ph idx="1"/>
          </p:nvPr>
        </p:nvSpPr>
        <p:spPr>
          <a:xfrm>
            <a:off x="152400" y="1143000"/>
            <a:ext cx="4495800" cy="4800600"/>
          </a:xfrm>
        </p:spPr>
        <p:txBody>
          <a:bodyPr>
            <a:normAutofit fontScale="70000" lnSpcReduction="20000"/>
          </a:bodyPr>
          <a:lstStyle/>
          <a:p>
            <a:r>
              <a:rPr lang="en-US" sz="2400" dirty="0"/>
              <a:t>Launch the Arduino IDE by double clicking on the sketch </a:t>
            </a:r>
            <a:r>
              <a:rPr lang="en-US" sz="2400" dirty="0" smtClean="0"/>
              <a:t>SKETCH1A which </a:t>
            </a:r>
            <a:r>
              <a:rPr lang="en-US" sz="2400" dirty="0"/>
              <a:t>has been copied to your hard drive (do not </a:t>
            </a:r>
            <a:r>
              <a:rPr lang="en-US" sz="2400" dirty="0" smtClean="0"/>
              <a:t>use the </a:t>
            </a:r>
            <a:r>
              <a:rPr lang="en-US" sz="2400" dirty="0"/>
              <a:t>sketch on your USB drive</a:t>
            </a:r>
            <a:r>
              <a:rPr lang="en-US" sz="2400" dirty="0" smtClean="0"/>
              <a:t>!)</a:t>
            </a:r>
          </a:p>
          <a:p>
            <a:r>
              <a:rPr lang="en-US" sz="2400" dirty="0" smtClean="0"/>
              <a:t>Click on the “VALIDATE” check mark icon</a:t>
            </a:r>
          </a:p>
          <a:p>
            <a:r>
              <a:rPr lang="en-US" sz="2400" dirty="0" smtClean="0"/>
              <a:t>DO NOT click on the “right arrow” (UPLOAD) icon at this time</a:t>
            </a:r>
          </a:p>
          <a:p>
            <a:r>
              <a:rPr lang="en-US" sz="2400" dirty="0" smtClean="0"/>
              <a:t>This will </a:t>
            </a:r>
            <a:r>
              <a:rPr lang="en-US" sz="2400" i="1" dirty="0" smtClean="0"/>
              <a:t>compile</a:t>
            </a:r>
            <a:r>
              <a:rPr lang="en-US" sz="2400" dirty="0" smtClean="0"/>
              <a:t> the sketch and check for errors prior to upload</a:t>
            </a:r>
          </a:p>
          <a:p>
            <a:r>
              <a:rPr lang="en-US" sz="2400" dirty="0" smtClean="0"/>
              <a:t>This is normally an optional step, since selecting upload will always compile the code first.</a:t>
            </a:r>
          </a:p>
          <a:p>
            <a:r>
              <a:rPr lang="en-US" sz="2400" dirty="0" smtClean="0"/>
              <a:t>Whenever using a new board (or library) for the first time, it’s a good idea to validate just to assure the software is happy before attempting and upload</a:t>
            </a:r>
          </a:p>
          <a:p>
            <a:r>
              <a:rPr lang="en-US" sz="2400" dirty="0" smtClean="0"/>
              <a:t>We are (re)validating that all your libraries, and particularly your board definitions, are still in place and working.</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057400"/>
            <a:ext cx="1447800" cy="12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5953124" y="2590801"/>
            <a:ext cx="609601" cy="60960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6505575" y="2589213"/>
            <a:ext cx="609600" cy="7159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5400" dirty="0" smtClean="0">
                <a:solidFill>
                  <a:srgbClr val="FF0000"/>
                </a:solidFill>
              </a:rPr>
              <a:t>X</a:t>
            </a:r>
            <a:endParaRPr lang="en-US" sz="5400" dirty="0">
              <a:solidFill>
                <a:srgbClr val="FF0000"/>
              </a:solidFill>
            </a:endParaRPr>
          </a:p>
        </p:txBody>
      </p:sp>
      <p:cxnSp>
        <p:nvCxnSpPr>
          <p:cNvPr id="9" name="Straight Arrow Connector 8"/>
          <p:cNvCxnSpPr/>
          <p:nvPr/>
        </p:nvCxnSpPr>
        <p:spPr>
          <a:xfrm flipH="1" flipV="1">
            <a:off x="6286500" y="3283293"/>
            <a:ext cx="276225" cy="1113138"/>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792347" y="4495800"/>
            <a:ext cx="2988319" cy="253916"/>
          </a:xfrm>
          <a:prstGeom prst="rect">
            <a:avLst/>
          </a:prstGeom>
          <a:noFill/>
        </p:spPr>
        <p:txBody>
          <a:bodyPr wrap="none" rtlCol="0">
            <a:spAutoFit/>
          </a:bodyPr>
          <a:lstStyle/>
          <a:p>
            <a:pPr algn="ctr"/>
            <a:r>
              <a:rPr lang="en-US" sz="1050" dirty="0" smtClean="0">
                <a:solidFill>
                  <a:srgbClr val="FFFF00"/>
                </a:solidFill>
                <a:latin typeface="Arial Black" panose="020B0A04020102020204" pitchFamily="34" charset="0"/>
              </a:rPr>
              <a:t>This check mark icon is for VALIDATE</a:t>
            </a:r>
            <a:endParaRPr lang="en-US" sz="1050" dirty="0">
              <a:solidFill>
                <a:srgbClr val="FFFF00"/>
              </a:solidFill>
              <a:latin typeface="Arial Black" panose="020B0A04020102020204" pitchFamily="34" charset="0"/>
            </a:endParaRPr>
          </a:p>
        </p:txBody>
      </p:sp>
    </p:spTree>
    <p:extLst>
      <p:ext uri="{BB962C8B-B14F-4D97-AF65-F5344CB8AC3E}">
        <p14:creationId xmlns:p14="http://schemas.microsoft.com/office/powerpoint/2010/main" val="39008567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Finding and Setting the USB Port</a:t>
            </a:r>
            <a:endParaRPr lang="en-US" sz="3200" dirty="0"/>
          </a:p>
        </p:txBody>
      </p:sp>
      <p:sp>
        <p:nvSpPr>
          <p:cNvPr id="3" name="Content Placeholder 2"/>
          <p:cNvSpPr>
            <a:spLocks noGrp="1"/>
          </p:cNvSpPr>
          <p:nvPr>
            <p:ph idx="1"/>
          </p:nvPr>
        </p:nvSpPr>
        <p:spPr>
          <a:xfrm>
            <a:off x="152400" y="1143000"/>
            <a:ext cx="3352800" cy="1600200"/>
          </a:xfrm>
          <a:ln w="28575">
            <a:solidFill>
              <a:srgbClr val="FFFF00"/>
            </a:solidFill>
          </a:ln>
        </p:spPr>
        <p:txBody>
          <a:bodyPr>
            <a:normAutofit fontScale="92500" lnSpcReduction="10000"/>
          </a:bodyPr>
          <a:lstStyle/>
          <a:p>
            <a:pPr marL="0" indent="0">
              <a:buNone/>
            </a:pPr>
            <a:r>
              <a:rPr lang="en-US" sz="1800" b="1" dirty="0" smtClean="0"/>
              <a:t>WINDOWS</a:t>
            </a:r>
          </a:p>
          <a:p>
            <a:r>
              <a:rPr lang="en-US" sz="1800" dirty="0" smtClean="0"/>
              <a:t>Use Device Manager to identify the USB port</a:t>
            </a:r>
          </a:p>
          <a:p>
            <a:r>
              <a:rPr lang="en-US" sz="1800" dirty="0" smtClean="0"/>
              <a:t>The port will change with each connect/disconnect of the board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990600"/>
            <a:ext cx="52578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152400" y="3048000"/>
            <a:ext cx="3352800" cy="2362200"/>
          </a:xfrm>
          <a:prstGeom prst="rect">
            <a:avLst/>
          </a:prstGeom>
          <a:ln w="28575">
            <a:solidFill>
              <a:srgbClr val="FFFF00"/>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t>KUBUNTU</a:t>
            </a:r>
          </a:p>
          <a:p>
            <a:r>
              <a:rPr lang="en-US" sz="1800" dirty="0" smtClean="0"/>
              <a:t>Port should always be /dev/ttyUSB0</a:t>
            </a:r>
          </a:p>
          <a:p>
            <a:r>
              <a:rPr lang="en-US" sz="1800" dirty="0" smtClean="0"/>
              <a:t>The port will not change with connect/disconnect</a:t>
            </a:r>
          </a:p>
          <a:p>
            <a:r>
              <a:rPr lang="en-US" sz="1800" dirty="0" smtClean="0"/>
              <a:t>You can use </a:t>
            </a:r>
            <a:r>
              <a:rPr lang="en-US" sz="1800" dirty="0" err="1" smtClean="0"/>
              <a:t>Konsole</a:t>
            </a:r>
            <a:r>
              <a:rPr lang="en-US" sz="1800" dirty="0" smtClean="0"/>
              <a:t> to verify the port presence</a:t>
            </a:r>
            <a:r>
              <a:rPr lang="en-US" sz="1800" dirty="0"/>
              <a:t/>
            </a:r>
            <a:br>
              <a:rPr lang="en-US" sz="1800" dirty="0"/>
            </a:br>
            <a:r>
              <a:rPr lang="en-US" sz="1800" b="1" dirty="0" smtClean="0">
                <a:solidFill>
                  <a:srgbClr val="00FFFF"/>
                </a:solidFill>
                <a:latin typeface="Consolas" panose="020B0609020204030204" pitchFamily="49" charset="0"/>
                <a:cs typeface="Consolas" panose="020B0609020204030204" pitchFamily="49" charset="0"/>
              </a:rPr>
              <a:t>ls /dev/</a:t>
            </a:r>
            <a:r>
              <a:rPr lang="en-US" sz="1800" b="1" dirty="0" err="1" smtClean="0">
                <a:solidFill>
                  <a:srgbClr val="00FFFF"/>
                </a:solidFill>
                <a:latin typeface="Consolas" panose="020B0609020204030204" pitchFamily="49" charset="0"/>
                <a:cs typeface="Consolas" panose="020B0609020204030204" pitchFamily="49" charset="0"/>
              </a:rPr>
              <a:t>tty</a:t>
            </a:r>
            <a:r>
              <a:rPr lang="en-US" sz="1800" b="1" dirty="0" smtClean="0">
                <a:solidFill>
                  <a:srgbClr val="00FFFF"/>
                </a:solidFill>
                <a:latin typeface="Consolas" panose="020B0609020204030204" pitchFamily="49" charset="0"/>
                <a:cs typeface="Consolas" panose="020B0609020204030204" pitchFamily="49" charset="0"/>
              </a:rPr>
              <a:t>*</a:t>
            </a:r>
          </a:p>
        </p:txBody>
      </p:sp>
      <p:sp>
        <p:nvSpPr>
          <p:cNvPr id="12" name="Right Arrow 11"/>
          <p:cNvSpPr/>
          <p:nvPr/>
        </p:nvSpPr>
        <p:spPr>
          <a:xfrm rot="16200000">
            <a:off x="8039100" y="5010150"/>
            <a:ext cx="800100" cy="533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604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487362"/>
          </a:xfrm>
        </p:spPr>
        <p:txBody>
          <a:bodyPr/>
          <a:lstStyle/>
          <a:p>
            <a:r>
              <a:rPr lang="en-US" sz="3200" dirty="0" smtClean="0"/>
              <a:t>Adjusting Port Speed</a:t>
            </a:r>
            <a:endParaRPr lang="en-US" sz="3200" dirty="0"/>
          </a:p>
        </p:txBody>
      </p:sp>
      <p:sp>
        <p:nvSpPr>
          <p:cNvPr id="10" name="Content Placeholder 2"/>
          <p:cNvSpPr txBox="1">
            <a:spLocks/>
          </p:cNvSpPr>
          <p:nvPr/>
        </p:nvSpPr>
        <p:spPr>
          <a:xfrm>
            <a:off x="153725" y="3238500"/>
            <a:ext cx="3352800" cy="2209800"/>
          </a:xfrm>
          <a:prstGeom prst="rect">
            <a:avLst/>
          </a:prstGeom>
          <a:ln w="28575">
            <a:no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get an upload failure</a:t>
            </a:r>
          </a:p>
          <a:p>
            <a:r>
              <a:rPr lang="en-US" sz="1800" dirty="0" smtClean="0"/>
              <a:t>Recheck port setting</a:t>
            </a:r>
          </a:p>
          <a:p>
            <a:r>
              <a:rPr lang="en-US" sz="1800" dirty="0" smtClean="0"/>
              <a:t>Retry the upload with the next lowest speed</a:t>
            </a:r>
          </a:p>
          <a:p>
            <a:r>
              <a:rPr lang="en-US" sz="1800" dirty="0" smtClean="0"/>
              <a:t>Lather, rinse, repeat until success</a:t>
            </a:r>
          </a:p>
          <a:p>
            <a:r>
              <a:rPr lang="en-US" sz="1800" dirty="0" smtClean="0"/>
              <a:t>Suggested initial try order:</a:t>
            </a:r>
            <a:br>
              <a:rPr lang="en-US" sz="1800" dirty="0" smtClean="0"/>
            </a:br>
            <a:r>
              <a:rPr lang="en-US" sz="1800" dirty="0" smtClean="0"/>
              <a:t>921600, 512000, 115200</a:t>
            </a:r>
          </a:p>
          <a:p>
            <a:endParaRPr lang="en-US" sz="18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762000"/>
            <a:ext cx="521646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rot="16200000">
            <a:off x="8020050" y="4476750"/>
            <a:ext cx="800100" cy="533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p:cNvSpPr>
          <p:nvPr/>
        </p:nvSpPr>
        <p:spPr>
          <a:xfrm>
            <a:off x="163664" y="1219199"/>
            <a:ext cx="3352800" cy="1778773"/>
          </a:xfrm>
          <a:prstGeom prst="rect">
            <a:avLst/>
          </a:prstGeom>
          <a:ln w="28575">
            <a:no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Always start by using 921600, this works with nearly all USB chipsets (there are exceptions for the ESP32, which uses the Sil2102 driver–  but that’s not us!)</a:t>
            </a:r>
          </a:p>
          <a:p>
            <a:endParaRPr lang="en-US" sz="1800" dirty="0" smtClean="0"/>
          </a:p>
        </p:txBody>
      </p:sp>
    </p:spTree>
    <p:extLst>
      <p:ext uri="{BB962C8B-B14F-4D97-AF65-F5344CB8AC3E}">
        <p14:creationId xmlns:p14="http://schemas.microsoft.com/office/powerpoint/2010/main" val="1336895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1931</TotalTime>
  <Words>3137</Words>
  <Application>Microsoft Office PowerPoint</Application>
  <PresentationFormat>On-screen Show (4:3)</PresentationFormat>
  <Paragraphs>366</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SEICHE 2023 Intermediate Arduino Programming for IoT</vt:lpstr>
      <vt:lpstr>YOUR INSTRUCTOR</vt:lpstr>
      <vt:lpstr>Class Format and Goals “Understanding of Arduino programming using ESP8266 for IoT”</vt:lpstr>
      <vt:lpstr>Lesson Plan Overview</vt:lpstr>
      <vt:lpstr>USB Flash Drive Inventory</vt:lpstr>
      <vt:lpstr>Lesson 1 – Review, Addressing and Pointers</vt:lpstr>
      <vt:lpstr>Preparing a Sketch</vt:lpstr>
      <vt:lpstr>Finding and Setting the USB Port</vt:lpstr>
      <vt:lpstr>Adjusting Port Speed</vt:lpstr>
      <vt:lpstr>Uploading a Sketch</vt:lpstr>
      <vt:lpstr>Arduino IDE Compile Sequence</vt:lpstr>
      <vt:lpstr>More About The Preprocessor</vt:lpstr>
      <vt:lpstr>The #include directive</vt:lpstr>
      <vt:lpstr>The #define directive</vt:lpstr>
      <vt:lpstr>The #ifdef and #ifndef directives</vt:lpstr>
      <vt:lpstr>Memory Organization and Variables Memory Architectures</vt:lpstr>
      <vt:lpstr>Memory Types</vt:lpstr>
      <vt:lpstr>Memory Organization and Variables Arduino AVR Memory Model</vt:lpstr>
      <vt:lpstr>Memory Organization and Variables Arduino ARM Memory Model</vt:lpstr>
      <vt:lpstr>Memory Organization and Variables Variable Data Storage</vt:lpstr>
      <vt:lpstr>Addresses and Pointers</vt:lpstr>
      <vt:lpstr>Addresses and Pointers (cont.)</vt:lpstr>
      <vt:lpstr>Using Pointers With Arrays</vt:lpstr>
      <vt:lpstr>Using Pointers With Arrays</vt:lpstr>
      <vt:lpstr>Differences Between Arrays and Pointers</vt:lpstr>
      <vt:lpstr>Dereferencing</vt:lpstr>
      <vt:lpstr>Pointers, Functions, and Call By Reference</vt:lpstr>
      <vt:lpstr>Formal End of Lesson 1</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49</cp:revision>
  <cp:lastPrinted>2022-09-06T16:36:31Z</cp:lastPrinted>
  <dcterms:created xsi:type="dcterms:W3CDTF">2022-02-01T06:18:00Z</dcterms:created>
  <dcterms:modified xsi:type="dcterms:W3CDTF">2023-02-07T17:58:23Z</dcterms:modified>
</cp:coreProperties>
</file>